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0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2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  <p:sldMasterId id="2147483677" r:id="rId5"/>
    <p:sldMasterId id="2147483686" r:id="rId6"/>
    <p:sldMasterId id="2147483689" r:id="rId7"/>
    <p:sldMasterId id="2147483703" r:id="rId8"/>
    <p:sldMasterId id="2147483711" r:id="rId9"/>
    <p:sldMasterId id="2147483720" r:id="rId10"/>
    <p:sldMasterId id="2147483723" r:id="rId11"/>
    <p:sldMasterId id="2147483735" r:id="rId12"/>
    <p:sldMasterId id="2147483744" r:id="rId13"/>
    <p:sldMasterId id="2147483753" r:id="rId14"/>
    <p:sldMasterId id="2147483756" r:id="rId15"/>
    <p:sldMasterId id="2147483997" r:id="rId16"/>
  </p:sldMasterIdLst>
  <p:notesMasterIdLst>
    <p:notesMasterId r:id="rId31"/>
  </p:notesMasterIdLst>
  <p:sldIdLst>
    <p:sldId id="256" r:id="rId17"/>
    <p:sldId id="263" r:id="rId18"/>
    <p:sldId id="326" r:id="rId19"/>
    <p:sldId id="319" r:id="rId20"/>
    <p:sldId id="320" r:id="rId21"/>
    <p:sldId id="333" r:id="rId22"/>
    <p:sldId id="321" r:id="rId23"/>
    <p:sldId id="327" r:id="rId24"/>
    <p:sldId id="324" r:id="rId25"/>
    <p:sldId id="329" r:id="rId26"/>
    <p:sldId id="330" r:id="rId27"/>
    <p:sldId id="260" r:id="rId28"/>
    <p:sldId id="323" r:id="rId29"/>
    <p:sldId id="331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0B5DC-E512-AC4D-0749-D8495F720B69}" v="241" dt="2022-03-07T03:17:31.273"/>
    <p1510:client id="{41932BE1-F61C-06E7-4352-29317F642644}" v="2214" dt="2022-03-07T03:12:05.744"/>
    <p1510:client id="{AEF63904-4F6E-4106-8027-24E7D0FE05A0}" v="479" dt="2021-08-15T23:54:43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1155" autoAdjust="0"/>
  </p:normalViewPr>
  <p:slideViewPr>
    <p:cSldViewPr snapToGrid="0">
      <p:cViewPr varScale="1">
        <p:scale>
          <a:sx n="76" d="100"/>
          <a:sy n="76" d="100"/>
        </p:scale>
        <p:origin x="8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611BC-3997-462A-8D5C-4EB0EED45AAB}" type="doc">
      <dgm:prSet loTypeId="urn:microsoft.com/office/officeart/2005/8/layout/pyramid1" loCatId="pyramid" qsTypeId="urn:microsoft.com/office/officeart/2005/8/quickstyle/simple2" qsCatId="simple" csTypeId="urn:microsoft.com/office/officeart/2005/8/colors/colorful5" csCatId="colorful" phldr="0"/>
      <dgm:spPr/>
    </dgm:pt>
    <dgm:pt modelId="{EB3A7848-7218-4A53-85E9-A93C90FD1410}" type="pres">
      <dgm:prSet presAssocID="{ADF611BC-3997-462A-8D5C-4EB0EED45AA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B120965E-EBF4-44D2-A5C0-6F8C7915AA4D}" type="presOf" srcId="{ADF611BC-3997-462A-8D5C-4EB0EED45AAB}" destId="{EB3A7848-7218-4A53-85E9-A93C90FD1410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F611BC-3997-462A-8D5C-4EB0EED45AAB}" type="doc">
      <dgm:prSet loTypeId="urn:microsoft.com/office/officeart/2005/8/layout/pyramid1" loCatId="pyramid" qsTypeId="urn:microsoft.com/office/officeart/2005/8/quickstyle/simple2" qsCatId="simple" csTypeId="urn:microsoft.com/office/officeart/2005/8/colors/colorful5" csCatId="colorful" phldr="0"/>
      <dgm:spPr/>
    </dgm:pt>
    <dgm:pt modelId="{EB3A7848-7218-4A53-85E9-A93C90FD1410}" type="pres">
      <dgm:prSet presAssocID="{ADF611BC-3997-462A-8D5C-4EB0EED45AA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B120965E-EBF4-44D2-A5C0-6F8C7915AA4D}" type="presOf" srcId="{ADF611BC-3997-462A-8D5C-4EB0EED45AAB}" destId="{EB3A7848-7218-4A53-85E9-A93C90FD1410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F611BC-3997-462A-8D5C-4EB0EED45AAB}" type="doc">
      <dgm:prSet loTypeId="urn:microsoft.com/office/officeart/2005/8/layout/pyramid1" loCatId="pyramid" qsTypeId="urn:microsoft.com/office/officeart/2005/8/quickstyle/simple2" qsCatId="simple" csTypeId="urn:microsoft.com/office/officeart/2005/8/colors/colorful5" csCatId="colorful" phldr="0"/>
      <dgm:spPr/>
    </dgm:pt>
    <dgm:pt modelId="{EB3A7848-7218-4A53-85E9-A93C90FD1410}" type="pres">
      <dgm:prSet presAssocID="{ADF611BC-3997-462A-8D5C-4EB0EED45AA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B120965E-EBF4-44D2-A5C0-6F8C7915AA4D}" type="presOf" srcId="{ADF611BC-3997-462A-8D5C-4EB0EED45AAB}" destId="{EB3A7848-7218-4A53-85E9-A93C90FD1410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3792AE-91C1-4423-8E55-D32216D6459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58275E-E85F-4A85-93A3-FA8A465E9C4D}">
      <dgm:prSet phldrT="[Text]"/>
      <dgm:spPr/>
      <dgm:t>
        <a:bodyPr/>
        <a:lstStyle/>
        <a:p>
          <a:r>
            <a:rPr lang="en-US" dirty="0"/>
            <a:t>Getting Started</a:t>
          </a:r>
        </a:p>
      </dgm:t>
    </dgm:pt>
    <dgm:pt modelId="{3D3F8DB1-ADBB-4DA1-B589-651FA1F5CBE5}" type="parTrans" cxnId="{046860AA-A005-4174-83B4-801B22109195}">
      <dgm:prSet/>
      <dgm:spPr/>
      <dgm:t>
        <a:bodyPr/>
        <a:lstStyle/>
        <a:p>
          <a:endParaRPr lang="en-US"/>
        </a:p>
      </dgm:t>
    </dgm:pt>
    <dgm:pt modelId="{5B423AAE-A79F-498A-AF63-CE4448537B61}" type="sibTrans" cxnId="{046860AA-A005-4174-83B4-801B22109195}">
      <dgm:prSet/>
      <dgm:spPr/>
      <dgm:t>
        <a:bodyPr/>
        <a:lstStyle/>
        <a:p>
          <a:endParaRPr lang="en-US"/>
        </a:p>
      </dgm:t>
    </dgm:pt>
    <dgm:pt modelId="{5D635613-D7E6-43C4-A924-EB2BDAC7FE25}">
      <dgm:prSet phldrT="[Text]"/>
      <dgm:spPr/>
      <dgm:t>
        <a:bodyPr/>
        <a:lstStyle/>
        <a:p>
          <a:r>
            <a:rPr lang="en-US" dirty="0"/>
            <a:t>Receive benchmark notification from BPU with </a:t>
          </a:r>
          <a:r>
            <a:rPr lang="en-US" dirty="0" smtClean="0"/>
            <a:t>a unique building </a:t>
          </a:r>
          <a:r>
            <a:rPr lang="en-US" dirty="0"/>
            <a:t>ID (UBID*)</a:t>
          </a:r>
        </a:p>
      </dgm:t>
    </dgm:pt>
    <dgm:pt modelId="{BC1956F0-7E9C-4507-92C1-5FF16867D990}" type="parTrans" cxnId="{47FC17AB-E4D8-461B-A2F2-9FB96552B63C}">
      <dgm:prSet/>
      <dgm:spPr/>
      <dgm:t>
        <a:bodyPr/>
        <a:lstStyle/>
        <a:p>
          <a:endParaRPr lang="en-US"/>
        </a:p>
      </dgm:t>
    </dgm:pt>
    <dgm:pt modelId="{2B184D36-1D99-4241-966D-12D76A35A387}" type="sibTrans" cxnId="{47FC17AB-E4D8-461B-A2F2-9FB96552B63C}">
      <dgm:prSet/>
      <dgm:spPr/>
      <dgm:t>
        <a:bodyPr/>
        <a:lstStyle/>
        <a:p>
          <a:endParaRPr lang="en-US"/>
        </a:p>
      </dgm:t>
    </dgm:pt>
    <dgm:pt modelId="{FFB192F9-FE4E-45E8-9E6E-A82B784A2882}">
      <dgm:prSet phldrT="[Text]"/>
      <dgm:spPr/>
      <dgm:t>
        <a:bodyPr/>
        <a:lstStyle/>
        <a:p>
          <a:r>
            <a:rPr lang="en-US" dirty="0"/>
            <a:t>Enter </a:t>
          </a:r>
          <a:r>
            <a:rPr lang="en-US" dirty="0" smtClean="0"/>
            <a:t>property information </a:t>
          </a:r>
          <a:r>
            <a:rPr lang="en-US" dirty="0"/>
            <a:t>into Portfolio Manager</a:t>
          </a:r>
        </a:p>
      </dgm:t>
    </dgm:pt>
    <dgm:pt modelId="{5B6B428D-E0BE-49DE-9114-42B0AFF2D97E}" type="parTrans" cxnId="{7771FA3B-76CB-4E68-8474-5A07208BEF1A}">
      <dgm:prSet/>
      <dgm:spPr/>
      <dgm:t>
        <a:bodyPr/>
        <a:lstStyle/>
        <a:p>
          <a:endParaRPr lang="en-US"/>
        </a:p>
      </dgm:t>
    </dgm:pt>
    <dgm:pt modelId="{826BCC95-C0D5-41E4-A3FA-999AD0FCE30F}" type="sibTrans" cxnId="{7771FA3B-76CB-4E68-8474-5A07208BEF1A}">
      <dgm:prSet/>
      <dgm:spPr/>
      <dgm:t>
        <a:bodyPr/>
        <a:lstStyle/>
        <a:p>
          <a:endParaRPr lang="en-US"/>
        </a:p>
      </dgm:t>
    </dgm:pt>
    <dgm:pt modelId="{5451EE1D-DDAD-4EF8-BAB5-259B093BEEAA}">
      <dgm:prSet phldrT="[Text]"/>
      <dgm:spPr/>
      <dgm:t>
        <a:bodyPr/>
        <a:lstStyle/>
        <a:p>
          <a:r>
            <a:rPr lang="en-US" dirty="0" smtClean="0"/>
            <a:t>Enter </a:t>
          </a:r>
          <a:r>
            <a:rPr lang="en-US" dirty="0"/>
            <a:t>Utility Data</a:t>
          </a:r>
        </a:p>
      </dgm:t>
    </dgm:pt>
    <dgm:pt modelId="{6ADE30CC-D9E9-49F7-B4FC-4746E15E119B}" type="parTrans" cxnId="{5634E9CD-0961-4ECA-95D4-128B0837C14F}">
      <dgm:prSet/>
      <dgm:spPr/>
      <dgm:t>
        <a:bodyPr/>
        <a:lstStyle/>
        <a:p>
          <a:endParaRPr lang="en-US"/>
        </a:p>
      </dgm:t>
    </dgm:pt>
    <dgm:pt modelId="{C3EEA545-C545-41C0-8C46-0F6293FD752F}" type="sibTrans" cxnId="{5634E9CD-0961-4ECA-95D4-128B0837C14F}">
      <dgm:prSet/>
      <dgm:spPr/>
      <dgm:t>
        <a:bodyPr/>
        <a:lstStyle/>
        <a:p>
          <a:endParaRPr lang="en-US"/>
        </a:p>
      </dgm:t>
    </dgm:pt>
    <dgm:pt modelId="{7FB1022A-3E7F-4A78-B498-4EAF2F52AAF6}">
      <dgm:prSet phldrT="[Text]"/>
      <dgm:spPr/>
      <dgm:t>
        <a:bodyPr/>
        <a:lstStyle/>
        <a:p>
          <a:r>
            <a:rPr lang="en-US" dirty="0" smtClean="0"/>
            <a:t>Enter data manually, or</a:t>
          </a:r>
          <a:endParaRPr lang="en-US" dirty="0"/>
        </a:p>
      </dgm:t>
    </dgm:pt>
    <dgm:pt modelId="{2E729723-5538-42AC-8B67-89ED4F3423C4}" type="parTrans" cxnId="{FB6AC79E-4C8C-463E-8797-EAABAC608505}">
      <dgm:prSet/>
      <dgm:spPr/>
      <dgm:t>
        <a:bodyPr/>
        <a:lstStyle/>
        <a:p>
          <a:endParaRPr lang="en-US"/>
        </a:p>
      </dgm:t>
    </dgm:pt>
    <dgm:pt modelId="{1A849E2C-79C0-4BF1-B66F-67BCF1FFE8C7}" type="sibTrans" cxnId="{FB6AC79E-4C8C-463E-8797-EAABAC608505}">
      <dgm:prSet/>
      <dgm:spPr/>
      <dgm:t>
        <a:bodyPr/>
        <a:lstStyle/>
        <a:p>
          <a:endParaRPr lang="en-US"/>
        </a:p>
      </dgm:t>
    </dgm:pt>
    <dgm:pt modelId="{FD6765A3-F38C-4FD7-A703-F8C5A114303F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C0B40557-D936-4784-837A-EF4DD4E131A8}" type="parTrans" cxnId="{B808108D-61BC-43B5-9830-E842EEE553D1}">
      <dgm:prSet/>
      <dgm:spPr/>
      <dgm:t>
        <a:bodyPr/>
        <a:lstStyle/>
        <a:p>
          <a:endParaRPr lang="en-US"/>
        </a:p>
      </dgm:t>
    </dgm:pt>
    <dgm:pt modelId="{D6462F65-AA6D-4739-A6DE-4BCC17941BC5}" type="sibTrans" cxnId="{B808108D-61BC-43B5-9830-E842EEE553D1}">
      <dgm:prSet/>
      <dgm:spPr/>
      <dgm:t>
        <a:bodyPr/>
        <a:lstStyle/>
        <a:p>
          <a:endParaRPr lang="en-US"/>
        </a:p>
      </dgm:t>
    </dgm:pt>
    <dgm:pt modelId="{E13ECB9A-A2B9-47F3-BA4A-57594AC86DB7}">
      <dgm:prSet phldrT="[Text]" custT="1"/>
      <dgm:spPr/>
      <dgm:t>
        <a:bodyPr/>
        <a:lstStyle/>
        <a:p>
          <a:r>
            <a:rPr lang="en-US" sz="1800" dirty="0"/>
            <a:t>Portfolio Manager has QA checks for input values and output results</a:t>
          </a:r>
        </a:p>
      </dgm:t>
    </dgm:pt>
    <dgm:pt modelId="{034CCC82-82AE-422C-9C05-AFAD7372693A}" type="parTrans" cxnId="{B58E036B-5F60-4921-9D33-95A3ACB91A2E}">
      <dgm:prSet/>
      <dgm:spPr/>
      <dgm:t>
        <a:bodyPr/>
        <a:lstStyle/>
        <a:p>
          <a:endParaRPr lang="en-US"/>
        </a:p>
      </dgm:t>
    </dgm:pt>
    <dgm:pt modelId="{5C9B2D7C-0220-4F55-BE99-81E01ED86C16}" type="sibTrans" cxnId="{B58E036B-5F60-4921-9D33-95A3ACB91A2E}">
      <dgm:prSet/>
      <dgm:spPr/>
      <dgm:t>
        <a:bodyPr/>
        <a:lstStyle/>
        <a:p>
          <a:endParaRPr lang="en-US"/>
        </a:p>
      </dgm:t>
    </dgm:pt>
    <dgm:pt modelId="{F9A50432-5725-4ED3-A429-AFEBB8D3C7AE}">
      <dgm:prSet phldrT="[Text]" custT="1"/>
      <dgm:spPr/>
      <dgm:t>
        <a:bodyPr/>
        <a:lstStyle/>
        <a:p>
          <a:r>
            <a:rPr lang="en-US" sz="1800" dirty="0" smtClean="0"/>
            <a:t>Data is shared with BPU</a:t>
          </a:r>
          <a:endParaRPr lang="en-US" sz="1800" dirty="0"/>
        </a:p>
      </dgm:t>
    </dgm:pt>
    <dgm:pt modelId="{A47B4C2F-E15C-46D6-B3C7-D70D121C31A0}" type="parTrans" cxnId="{A7A11980-1D11-4B5A-A9C4-B301D263A508}">
      <dgm:prSet/>
      <dgm:spPr/>
      <dgm:t>
        <a:bodyPr/>
        <a:lstStyle/>
        <a:p>
          <a:endParaRPr lang="en-US"/>
        </a:p>
      </dgm:t>
    </dgm:pt>
    <dgm:pt modelId="{C077FD04-6D70-4C7B-B03E-41C19BFB40D3}" type="sibTrans" cxnId="{A7A11980-1D11-4B5A-A9C4-B301D263A508}">
      <dgm:prSet/>
      <dgm:spPr/>
      <dgm:t>
        <a:bodyPr/>
        <a:lstStyle/>
        <a:p>
          <a:endParaRPr lang="en-US"/>
        </a:p>
      </dgm:t>
    </dgm:pt>
    <dgm:pt modelId="{7B95039E-236C-4623-9EDC-49620FDA566B}">
      <dgm:prSet phldrT="[Text]"/>
      <dgm:spPr/>
      <dgm:t>
        <a:bodyPr/>
        <a:lstStyle/>
        <a:p>
          <a:r>
            <a:rPr lang="en-US" dirty="0" smtClean="0"/>
            <a:t>Decide to request an exemption</a:t>
          </a:r>
          <a:endParaRPr lang="en-US" dirty="0"/>
        </a:p>
      </dgm:t>
    </dgm:pt>
    <dgm:pt modelId="{9D8C0601-66C6-4D54-9187-E5813BA5999C}" type="parTrans" cxnId="{A89834F2-242F-47B7-B219-BEA83AE306A2}">
      <dgm:prSet/>
      <dgm:spPr/>
      <dgm:t>
        <a:bodyPr/>
        <a:lstStyle/>
        <a:p>
          <a:endParaRPr lang="en-US"/>
        </a:p>
      </dgm:t>
    </dgm:pt>
    <dgm:pt modelId="{C05BE489-4C11-4AED-A3DB-0C7F057D717B}" type="sibTrans" cxnId="{A89834F2-242F-47B7-B219-BEA83AE306A2}">
      <dgm:prSet/>
      <dgm:spPr/>
      <dgm:t>
        <a:bodyPr/>
        <a:lstStyle/>
        <a:p>
          <a:endParaRPr lang="en-US"/>
        </a:p>
      </dgm:t>
    </dgm:pt>
    <dgm:pt modelId="{9C4E74BB-8003-488E-8787-22FA321BFF09}">
      <dgm:prSet phldrT="[Text]" custT="1"/>
      <dgm:spPr/>
      <dgm:t>
        <a:bodyPr/>
        <a:lstStyle/>
        <a:p>
          <a:r>
            <a:rPr lang="en-US" sz="1800" dirty="0"/>
            <a:t>BPU has a help desk to assist with Portfolio </a:t>
          </a:r>
          <a:r>
            <a:rPr lang="en-US" sz="1800" dirty="0" smtClean="0"/>
            <a:t>Manager</a:t>
          </a:r>
          <a:endParaRPr lang="en-US" sz="1800" dirty="0"/>
        </a:p>
      </dgm:t>
    </dgm:pt>
    <dgm:pt modelId="{589A7D69-5773-44F7-8E16-250DC750598A}" type="parTrans" cxnId="{2C92806D-0784-425F-88CD-9E197648B038}">
      <dgm:prSet/>
      <dgm:spPr/>
      <dgm:t>
        <a:bodyPr/>
        <a:lstStyle/>
        <a:p>
          <a:endParaRPr lang="en-US"/>
        </a:p>
      </dgm:t>
    </dgm:pt>
    <dgm:pt modelId="{A22BB846-56E2-47D7-BE91-4BCBA1EC5918}" type="sibTrans" cxnId="{2C92806D-0784-425F-88CD-9E197648B038}">
      <dgm:prSet/>
      <dgm:spPr/>
      <dgm:t>
        <a:bodyPr/>
        <a:lstStyle/>
        <a:p>
          <a:endParaRPr lang="en-US"/>
        </a:p>
      </dgm:t>
    </dgm:pt>
    <dgm:pt modelId="{52804F53-CC49-4697-A5E8-1969F4960E39}">
      <dgm:prSet phldrT="[Text]"/>
      <dgm:spPr/>
      <dgm:t>
        <a:bodyPr/>
        <a:lstStyle/>
        <a:p>
          <a:r>
            <a:rPr lang="en-US" dirty="0" smtClean="0"/>
            <a:t>Request data from utility</a:t>
          </a:r>
          <a:endParaRPr lang="en-US" dirty="0"/>
        </a:p>
      </dgm:t>
    </dgm:pt>
    <dgm:pt modelId="{B8C4AEA1-683A-4EF5-94B7-0D9E0F1816C6}" type="parTrans" cxnId="{3E3792C3-A4DF-44CE-B964-8356086FF578}">
      <dgm:prSet/>
      <dgm:spPr/>
      <dgm:t>
        <a:bodyPr/>
        <a:lstStyle/>
        <a:p>
          <a:endParaRPr lang="en-US"/>
        </a:p>
      </dgm:t>
    </dgm:pt>
    <dgm:pt modelId="{E262E082-4C67-4BFA-B017-82C1EA30947D}" type="sibTrans" cxnId="{3E3792C3-A4DF-44CE-B964-8356086FF578}">
      <dgm:prSet/>
      <dgm:spPr/>
      <dgm:t>
        <a:bodyPr/>
        <a:lstStyle/>
        <a:p>
          <a:endParaRPr lang="en-US"/>
        </a:p>
      </dgm:t>
    </dgm:pt>
    <dgm:pt modelId="{8671D1B9-ADE2-40BC-902B-BCC3E52A2F9D}">
      <dgm:prSet phldrT="[Text]"/>
      <dgm:spPr/>
      <dgm:t>
        <a:bodyPr/>
        <a:lstStyle/>
        <a:p>
          <a:r>
            <a:rPr lang="en-US" dirty="0" smtClean="0"/>
            <a:t>Assign </a:t>
          </a:r>
          <a:r>
            <a:rPr lang="en-US" dirty="0"/>
            <a:t>responsibility – </a:t>
          </a:r>
          <a:r>
            <a:rPr lang="en-US" dirty="0" smtClean="0"/>
            <a:t>self, staff, </a:t>
          </a:r>
          <a:r>
            <a:rPr lang="en-US" dirty="0"/>
            <a:t>or </a:t>
          </a:r>
          <a:r>
            <a:rPr lang="en-US" dirty="0" smtClean="0"/>
            <a:t>NJ Certified </a:t>
          </a:r>
          <a:r>
            <a:rPr lang="en-US" dirty="0" err="1" smtClean="0"/>
            <a:t>Benchmarker</a:t>
          </a:r>
          <a:endParaRPr lang="en-US" dirty="0"/>
        </a:p>
      </dgm:t>
    </dgm:pt>
    <dgm:pt modelId="{2637216B-A856-4A0F-8A84-5B42386923D2}" type="parTrans" cxnId="{AC12870A-5124-414D-A994-47909EC1F213}">
      <dgm:prSet/>
      <dgm:spPr/>
      <dgm:t>
        <a:bodyPr/>
        <a:lstStyle/>
        <a:p>
          <a:endParaRPr lang="en-US"/>
        </a:p>
      </dgm:t>
    </dgm:pt>
    <dgm:pt modelId="{2CCD1164-2252-4C14-A540-984F905E5CE6}" type="sibTrans" cxnId="{AC12870A-5124-414D-A994-47909EC1F213}">
      <dgm:prSet/>
      <dgm:spPr/>
      <dgm:t>
        <a:bodyPr/>
        <a:lstStyle/>
        <a:p>
          <a:endParaRPr lang="en-US"/>
        </a:p>
      </dgm:t>
    </dgm:pt>
    <dgm:pt modelId="{DCED9920-FAAD-4DD2-91C0-618567CDF0E5}">
      <dgm:prSet phldrT="[Text]" custT="1"/>
      <dgm:spPr/>
      <dgm:t>
        <a:bodyPr/>
        <a:lstStyle/>
        <a:p>
          <a:r>
            <a:rPr lang="en-US" sz="1800" dirty="0" smtClean="0"/>
            <a:t>Receive </a:t>
          </a:r>
          <a:r>
            <a:rPr lang="en-US" sz="1800" dirty="0"/>
            <a:t>benchmarking report</a:t>
          </a:r>
        </a:p>
      </dgm:t>
    </dgm:pt>
    <dgm:pt modelId="{A39D22FA-C054-4378-A308-7DDDC4613B40}" type="parTrans" cxnId="{82E8B7F5-2059-4371-BA7C-E1F70701150B}">
      <dgm:prSet/>
      <dgm:spPr/>
    </dgm:pt>
    <dgm:pt modelId="{93AE352F-84BA-4824-8158-E6464ED9BA11}" type="sibTrans" cxnId="{82E8B7F5-2059-4371-BA7C-E1F70701150B}">
      <dgm:prSet/>
      <dgm:spPr/>
    </dgm:pt>
    <dgm:pt modelId="{936D60C7-8757-41D9-8066-F815456812F8}" type="pres">
      <dgm:prSet presAssocID="{CE3792AE-91C1-4423-8E55-D32216D645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2C7441-FC7E-46BF-97C3-B8C4B4948376}" type="pres">
      <dgm:prSet presAssocID="{4B58275E-E85F-4A85-93A3-FA8A465E9C4D}" presName="composite" presStyleCnt="0"/>
      <dgm:spPr/>
    </dgm:pt>
    <dgm:pt modelId="{9436F4A1-1F0F-4BDB-8A59-CC82652266BF}" type="pres">
      <dgm:prSet presAssocID="{4B58275E-E85F-4A85-93A3-FA8A465E9C4D}" presName="parentText" presStyleLbl="alignNode1" presStyleIdx="0" presStyleCnt="3" custScaleY="125230" custLinFactNeighborX="-56" custLinFactNeighborY="-69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3EE5E-D53D-41E5-A7D1-EB7189E0755B}" type="pres">
      <dgm:prSet presAssocID="{4B58275E-E85F-4A85-93A3-FA8A465E9C4D}" presName="descendantText" presStyleLbl="alignAcc1" presStyleIdx="0" presStyleCnt="3" custScaleY="155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48193-212B-48A6-A1F5-E37F3FA859D2}" type="pres">
      <dgm:prSet presAssocID="{5B423AAE-A79F-498A-AF63-CE4448537B61}" presName="sp" presStyleCnt="0"/>
      <dgm:spPr/>
    </dgm:pt>
    <dgm:pt modelId="{9F974463-791F-4BCF-90D7-C9AB471E36DE}" type="pres">
      <dgm:prSet presAssocID="{5451EE1D-DDAD-4EF8-BAB5-259B093BEEAA}" presName="composite" presStyleCnt="0"/>
      <dgm:spPr/>
    </dgm:pt>
    <dgm:pt modelId="{BFAC5288-7096-4F1D-8151-7870220C3D99}" type="pres">
      <dgm:prSet presAssocID="{5451EE1D-DDAD-4EF8-BAB5-259B093BEEAA}" presName="parentText" presStyleLbl="alignNode1" presStyleIdx="1" presStyleCnt="3" custLinFactNeighborX="-64" custLinFactNeighborY="8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46E9E-A493-46CD-BDC7-3B259B24ACAD}" type="pres">
      <dgm:prSet presAssocID="{5451EE1D-DDAD-4EF8-BAB5-259B093BEEAA}" presName="descendantText" presStyleLbl="alignAcc1" presStyleIdx="1" presStyleCnt="3" custLinFactNeighborX="-6" custLinFactNeighborY="1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D6A91-7F99-4F17-A7BA-3D26AF9AEBE5}" type="pres">
      <dgm:prSet presAssocID="{C3EEA545-C545-41C0-8C46-0F6293FD752F}" presName="sp" presStyleCnt="0"/>
      <dgm:spPr/>
    </dgm:pt>
    <dgm:pt modelId="{B7467985-7178-4328-BADC-CDC8BA85F335}" type="pres">
      <dgm:prSet presAssocID="{FD6765A3-F38C-4FD7-A703-F8C5A114303F}" presName="composite" presStyleCnt="0"/>
      <dgm:spPr/>
    </dgm:pt>
    <dgm:pt modelId="{5A41B2B6-9B45-4EAE-949D-B49179A0F3B8}" type="pres">
      <dgm:prSet presAssocID="{FD6765A3-F38C-4FD7-A703-F8C5A114303F}" presName="parentText" presStyleLbl="alignNode1" presStyleIdx="2" presStyleCnt="3" custScaleY="134656" custLinFactNeighborX="-64" custLinFactNeighborY="-5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AD573-3D84-4F0C-8950-11226663AEAC}" type="pres">
      <dgm:prSet presAssocID="{FD6765A3-F38C-4FD7-A703-F8C5A114303F}" presName="descendantText" presStyleLbl="alignAcc1" presStyleIdx="2" presStyleCnt="3" custScaleY="168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08108D-61BC-43B5-9830-E842EEE553D1}" srcId="{CE3792AE-91C1-4423-8E55-D32216D64593}" destId="{FD6765A3-F38C-4FD7-A703-F8C5A114303F}" srcOrd="2" destOrd="0" parTransId="{C0B40557-D936-4784-837A-EF4DD4E131A8}" sibTransId="{D6462F65-AA6D-4739-A6DE-4BCC17941BC5}"/>
    <dgm:cxn modelId="{9BC97B7E-170B-44EA-9D63-86896387D804}" type="presOf" srcId="{E13ECB9A-A2B9-47F3-BA4A-57594AC86DB7}" destId="{D05AD573-3D84-4F0C-8950-11226663AEAC}" srcOrd="0" destOrd="0" presId="urn:microsoft.com/office/officeart/2005/8/layout/chevron2"/>
    <dgm:cxn modelId="{A89834F2-242F-47B7-B219-BEA83AE306A2}" srcId="{4B58275E-E85F-4A85-93A3-FA8A465E9C4D}" destId="{7B95039E-236C-4623-9EDC-49620FDA566B}" srcOrd="1" destOrd="0" parTransId="{9D8C0601-66C6-4D54-9187-E5813BA5999C}" sibTransId="{C05BE489-4C11-4AED-A3DB-0C7F057D717B}"/>
    <dgm:cxn modelId="{7771FA3B-76CB-4E68-8474-5A07208BEF1A}" srcId="{4B58275E-E85F-4A85-93A3-FA8A465E9C4D}" destId="{FFB192F9-FE4E-45E8-9E6E-A82B784A2882}" srcOrd="3" destOrd="0" parTransId="{5B6B428D-E0BE-49DE-9114-42B0AFF2D97E}" sibTransId="{826BCC95-C0D5-41E4-A3FA-999AD0FCE30F}"/>
    <dgm:cxn modelId="{3AA195FC-46BF-447F-A3C1-3D64C4528A7A}" type="presOf" srcId="{FD6765A3-F38C-4FD7-A703-F8C5A114303F}" destId="{5A41B2B6-9B45-4EAE-949D-B49179A0F3B8}" srcOrd="0" destOrd="0" presId="urn:microsoft.com/office/officeart/2005/8/layout/chevron2"/>
    <dgm:cxn modelId="{47FC17AB-E4D8-461B-A2F2-9FB96552B63C}" srcId="{4B58275E-E85F-4A85-93A3-FA8A465E9C4D}" destId="{5D635613-D7E6-43C4-A924-EB2BDAC7FE25}" srcOrd="0" destOrd="0" parTransId="{BC1956F0-7E9C-4507-92C1-5FF16867D990}" sibTransId="{2B184D36-1D99-4241-966D-12D76A35A387}"/>
    <dgm:cxn modelId="{1832BA1D-4EE7-43E3-94C2-95A664E855C3}" type="presOf" srcId="{8671D1B9-ADE2-40BC-902B-BCC3E52A2F9D}" destId="{B313EE5E-D53D-41E5-A7D1-EB7189E0755B}" srcOrd="0" destOrd="2" presId="urn:microsoft.com/office/officeart/2005/8/layout/chevron2"/>
    <dgm:cxn modelId="{18004A5B-C66E-4256-AD28-85C5C2A4B7C0}" type="presOf" srcId="{5451EE1D-DDAD-4EF8-BAB5-259B093BEEAA}" destId="{BFAC5288-7096-4F1D-8151-7870220C3D99}" srcOrd="0" destOrd="0" presId="urn:microsoft.com/office/officeart/2005/8/layout/chevron2"/>
    <dgm:cxn modelId="{EB3912C0-C7EB-4870-986D-65A7E5659970}" type="presOf" srcId="{CE3792AE-91C1-4423-8E55-D32216D64593}" destId="{936D60C7-8757-41D9-8066-F815456812F8}" srcOrd="0" destOrd="0" presId="urn:microsoft.com/office/officeart/2005/8/layout/chevron2"/>
    <dgm:cxn modelId="{3E3792C3-A4DF-44CE-B964-8356086FF578}" srcId="{5451EE1D-DDAD-4EF8-BAB5-259B093BEEAA}" destId="{52804F53-CC49-4697-A5E8-1969F4960E39}" srcOrd="1" destOrd="0" parTransId="{B8C4AEA1-683A-4EF5-94B7-0D9E0F1816C6}" sibTransId="{E262E082-4C67-4BFA-B017-82C1EA30947D}"/>
    <dgm:cxn modelId="{49886F13-DC03-4C50-80C1-340AB70DA1D4}" type="presOf" srcId="{5D635613-D7E6-43C4-A924-EB2BDAC7FE25}" destId="{B313EE5E-D53D-41E5-A7D1-EB7189E0755B}" srcOrd="0" destOrd="0" presId="urn:microsoft.com/office/officeart/2005/8/layout/chevron2"/>
    <dgm:cxn modelId="{046860AA-A005-4174-83B4-801B22109195}" srcId="{CE3792AE-91C1-4423-8E55-D32216D64593}" destId="{4B58275E-E85F-4A85-93A3-FA8A465E9C4D}" srcOrd="0" destOrd="0" parTransId="{3D3F8DB1-ADBB-4DA1-B589-651FA1F5CBE5}" sibTransId="{5B423AAE-A79F-498A-AF63-CE4448537B61}"/>
    <dgm:cxn modelId="{ED82A938-5259-420C-B0ED-7EB75913622A}" type="presOf" srcId="{7B95039E-236C-4623-9EDC-49620FDA566B}" destId="{B313EE5E-D53D-41E5-A7D1-EB7189E0755B}" srcOrd="0" destOrd="1" presId="urn:microsoft.com/office/officeart/2005/8/layout/chevron2"/>
    <dgm:cxn modelId="{BDA24852-5638-4677-AA59-54741E3BAE1F}" type="presOf" srcId="{FFB192F9-FE4E-45E8-9E6E-A82B784A2882}" destId="{B313EE5E-D53D-41E5-A7D1-EB7189E0755B}" srcOrd="0" destOrd="3" presId="urn:microsoft.com/office/officeart/2005/8/layout/chevron2"/>
    <dgm:cxn modelId="{0B39D60B-3319-469F-8FDA-0562FA24C258}" type="presOf" srcId="{DCED9920-FAAD-4DD2-91C0-618567CDF0E5}" destId="{D05AD573-3D84-4F0C-8950-11226663AEAC}" srcOrd="0" destOrd="2" presId="urn:microsoft.com/office/officeart/2005/8/layout/chevron2"/>
    <dgm:cxn modelId="{6DFD0DFF-E7C2-42BD-B994-349947640632}" type="presOf" srcId="{F9A50432-5725-4ED3-A429-AFEBB8D3C7AE}" destId="{D05AD573-3D84-4F0C-8950-11226663AEAC}" srcOrd="0" destOrd="1" presId="urn:microsoft.com/office/officeart/2005/8/layout/chevron2"/>
    <dgm:cxn modelId="{FB6AC79E-4C8C-463E-8797-EAABAC608505}" srcId="{5451EE1D-DDAD-4EF8-BAB5-259B093BEEAA}" destId="{7FB1022A-3E7F-4A78-B498-4EAF2F52AAF6}" srcOrd="0" destOrd="0" parTransId="{2E729723-5538-42AC-8B67-89ED4F3423C4}" sibTransId="{1A849E2C-79C0-4BF1-B66F-67BCF1FFE8C7}"/>
    <dgm:cxn modelId="{82E8B7F5-2059-4371-BA7C-E1F70701150B}" srcId="{FD6765A3-F38C-4FD7-A703-F8C5A114303F}" destId="{DCED9920-FAAD-4DD2-91C0-618567CDF0E5}" srcOrd="2" destOrd="0" parTransId="{A39D22FA-C054-4378-A308-7DDDC4613B40}" sibTransId="{93AE352F-84BA-4824-8158-E6464ED9BA11}"/>
    <dgm:cxn modelId="{AC12870A-5124-414D-A994-47909EC1F213}" srcId="{4B58275E-E85F-4A85-93A3-FA8A465E9C4D}" destId="{8671D1B9-ADE2-40BC-902B-BCC3E52A2F9D}" srcOrd="2" destOrd="0" parTransId="{2637216B-A856-4A0F-8A84-5B42386923D2}" sibTransId="{2CCD1164-2252-4C14-A540-984F905E5CE6}"/>
    <dgm:cxn modelId="{4623F09A-F4F6-45C7-B27B-93D48DE8F803}" type="presOf" srcId="{7FB1022A-3E7F-4A78-B498-4EAF2F52AAF6}" destId="{24D46E9E-A493-46CD-BDC7-3B259B24ACAD}" srcOrd="0" destOrd="0" presId="urn:microsoft.com/office/officeart/2005/8/layout/chevron2"/>
    <dgm:cxn modelId="{AC5C9CE8-5202-4D57-84A2-4E162AF9DCE3}" type="presOf" srcId="{4B58275E-E85F-4A85-93A3-FA8A465E9C4D}" destId="{9436F4A1-1F0F-4BDB-8A59-CC82652266BF}" srcOrd="0" destOrd="0" presId="urn:microsoft.com/office/officeart/2005/8/layout/chevron2"/>
    <dgm:cxn modelId="{A7A11980-1D11-4B5A-A9C4-B301D263A508}" srcId="{FD6765A3-F38C-4FD7-A703-F8C5A114303F}" destId="{F9A50432-5725-4ED3-A429-AFEBB8D3C7AE}" srcOrd="1" destOrd="0" parTransId="{A47B4C2F-E15C-46D6-B3C7-D70D121C31A0}" sibTransId="{C077FD04-6D70-4C7B-B03E-41C19BFB40D3}"/>
    <dgm:cxn modelId="{7FE1CCA8-0EFC-46E6-B7C6-6EB58C4B5DF7}" type="presOf" srcId="{9C4E74BB-8003-488E-8787-22FA321BFF09}" destId="{D05AD573-3D84-4F0C-8950-11226663AEAC}" srcOrd="0" destOrd="3" presId="urn:microsoft.com/office/officeart/2005/8/layout/chevron2"/>
    <dgm:cxn modelId="{5634E9CD-0961-4ECA-95D4-128B0837C14F}" srcId="{CE3792AE-91C1-4423-8E55-D32216D64593}" destId="{5451EE1D-DDAD-4EF8-BAB5-259B093BEEAA}" srcOrd="1" destOrd="0" parTransId="{6ADE30CC-D9E9-49F7-B4FC-4746E15E119B}" sibTransId="{C3EEA545-C545-41C0-8C46-0F6293FD752F}"/>
    <dgm:cxn modelId="{C560BCB7-BC3C-4609-8F4A-DAC06ADBCD31}" type="presOf" srcId="{52804F53-CC49-4697-A5E8-1969F4960E39}" destId="{24D46E9E-A493-46CD-BDC7-3B259B24ACAD}" srcOrd="0" destOrd="1" presId="urn:microsoft.com/office/officeart/2005/8/layout/chevron2"/>
    <dgm:cxn modelId="{B58E036B-5F60-4921-9D33-95A3ACB91A2E}" srcId="{FD6765A3-F38C-4FD7-A703-F8C5A114303F}" destId="{E13ECB9A-A2B9-47F3-BA4A-57594AC86DB7}" srcOrd="0" destOrd="0" parTransId="{034CCC82-82AE-422C-9C05-AFAD7372693A}" sibTransId="{5C9B2D7C-0220-4F55-BE99-81E01ED86C16}"/>
    <dgm:cxn modelId="{2C92806D-0784-425F-88CD-9E197648B038}" srcId="{FD6765A3-F38C-4FD7-A703-F8C5A114303F}" destId="{9C4E74BB-8003-488E-8787-22FA321BFF09}" srcOrd="3" destOrd="0" parTransId="{589A7D69-5773-44F7-8E16-250DC750598A}" sibTransId="{A22BB846-56E2-47D7-BE91-4BCBA1EC5918}"/>
    <dgm:cxn modelId="{A89014D5-A917-4CE3-AD18-D10B7884412B}" type="presParOf" srcId="{936D60C7-8757-41D9-8066-F815456812F8}" destId="{592C7441-FC7E-46BF-97C3-B8C4B4948376}" srcOrd="0" destOrd="0" presId="urn:microsoft.com/office/officeart/2005/8/layout/chevron2"/>
    <dgm:cxn modelId="{664E58DE-7B17-4F50-AFDD-1987867E2E92}" type="presParOf" srcId="{592C7441-FC7E-46BF-97C3-B8C4B4948376}" destId="{9436F4A1-1F0F-4BDB-8A59-CC82652266BF}" srcOrd="0" destOrd="0" presId="urn:microsoft.com/office/officeart/2005/8/layout/chevron2"/>
    <dgm:cxn modelId="{4CDFE9F8-B492-497C-AA50-2801C97545BB}" type="presParOf" srcId="{592C7441-FC7E-46BF-97C3-B8C4B4948376}" destId="{B313EE5E-D53D-41E5-A7D1-EB7189E0755B}" srcOrd="1" destOrd="0" presId="urn:microsoft.com/office/officeart/2005/8/layout/chevron2"/>
    <dgm:cxn modelId="{C7C5F918-41FB-4F42-A8E9-84ABBF63F6D9}" type="presParOf" srcId="{936D60C7-8757-41D9-8066-F815456812F8}" destId="{8E548193-212B-48A6-A1F5-E37F3FA859D2}" srcOrd="1" destOrd="0" presId="urn:microsoft.com/office/officeart/2005/8/layout/chevron2"/>
    <dgm:cxn modelId="{068587A0-2A12-4193-B332-80368EE2781F}" type="presParOf" srcId="{936D60C7-8757-41D9-8066-F815456812F8}" destId="{9F974463-791F-4BCF-90D7-C9AB471E36DE}" srcOrd="2" destOrd="0" presId="urn:microsoft.com/office/officeart/2005/8/layout/chevron2"/>
    <dgm:cxn modelId="{D0CC4A8C-84D2-4613-AC7A-29F82823E522}" type="presParOf" srcId="{9F974463-791F-4BCF-90D7-C9AB471E36DE}" destId="{BFAC5288-7096-4F1D-8151-7870220C3D99}" srcOrd="0" destOrd="0" presId="urn:microsoft.com/office/officeart/2005/8/layout/chevron2"/>
    <dgm:cxn modelId="{05F29854-579C-4E80-86E6-B21A92248C28}" type="presParOf" srcId="{9F974463-791F-4BCF-90D7-C9AB471E36DE}" destId="{24D46E9E-A493-46CD-BDC7-3B259B24ACAD}" srcOrd="1" destOrd="0" presId="urn:microsoft.com/office/officeart/2005/8/layout/chevron2"/>
    <dgm:cxn modelId="{A2B91E8C-2B4F-4D0A-BFE8-0AFCC89D8C7C}" type="presParOf" srcId="{936D60C7-8757-41D9-8066-F815456812F8}" destId="{EDAD6A91-7F99-4F17-A7BA-3D26AF9AEBE5}" srcOrd="3" destOrd="0" presId="urn:microsoft.com/office/officeart/2005/8/layout/chevron2"/>
    <dgm:cxn modelId="{75BD5560-801C-4692-8E06-9E438BD47F12}" type="presParOf" srcId="{936D60C7-8757-41D9-8066-F815456812F8}" destId="{B7467985-7178-4328-BADC-CDC8BA85F335}" srcOrd="4" destOrd="0" presId="urn:microsoft.com/office/officeart/2005/8/layout/chevron2"/>
    <dgm:cxn modelId="{912ED381-B145-4AB3-9351-E643687519D8}" type="presParOf" srcId="{B7467985-7178-4328-BADC-CDC8BA85F335}" destId="{5A41B2B6-9B45-4EAE-949D-B49179A0F3B8}" srcOrd="0" destOrd="0" presId="urn:microsoft.com/office/officeart/2005/8/layout/chevron2"/>
    <dgm:cxn modelId="{7265F36E-B57C-4D2A-924D-0F31579C43CC}" type="presParOf" srcId="{B7467985-7178-4328-BADC-CDC8BA85F335}" destId="{D05AD573-3D84-4F0C-8950-11226663AE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8E3D0D-F5C3-412C-85ED-FCE9E00A384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C2B077-4C32-4666-9C5D-0C22FBBF3D06}">
      <dgm:prSet phldrT="[Text]" custT="1"/>
      <dgm:spPr/>
      <dgm:t>
        <a:bodyPr/>
        <a:lstStyle/>
        <a:p>
          <a:r>
            <a:rPr lang="en-US" sz="2000" dirty="0" smtClean="0"/>
            <a:t>Complete form on utility’s benchmark-</a:t>
          </a:r>
          <a:r>
            <a:rPr lang="en-US" sz="2000" dirty="0" err="1" smtClean="0"/>
            <a:t>ing</a:t>
          </a:r>
          <a:r>
            <a:rPr lang="en-US" sz="2000" dirty="0" smtClean="0"/>
            <a:t> webpage</a:t>
          </a:r>
          <a:endParaRPr lang="en-US" sz="2000" dirty="0"/>
        </a:p>
      </dgm:t>
    </dgm:pt>
    <dgm:pt modelId="{A4C988D1-4B30-4BE7-A407-6AC9C7741408}" type="parTrans" cxnId="{848426EC-70C3-495B-A9C3-92BF88DFD2F5}">
      <dgm:prSet/>
      <dgm:spPr/>
      <dgm:t>
        <a:bodyPr/>
        <a:lstStyle/>
        <a:p>
          <a:endParaRPr lang="en-US" sz="2000"/>
        </a:p>
      </dgm:t>
    </dgm:pt>
    <dgm:pt modelId="{CC5DA632-C2A7-4C02-B71D-870433E90085}" type="sibTrans" cxnId="{848426EC-70C3-495B-A9C3-92BF88DFD2F5}">
      <dgm:prSet custT="1"/>
      <dgm:spPr/>
      <dgm:t>
        <a:bodyPr/>
        <a:lstStyle/>
        <a:p>
          <a:endParaRPr lang="en-US" sz="1600"/>
        </a:p>
      </dgm:t>
    </dgm:pt>
    <dgm:pt modelId="{70C3916A-1B63-40DB-8638-A642C5BDF253}">
      <dgm:prSet phldrT="[Text]" custT="1"/>
      <dgm:spPr/>
      <dgm:t>
        <a:bodyPr/>
        <a:lstStyle/>
        <a:p>
          <a:r>
            <a:rPr lang="en-US" sz="2000" dirty="0" smtClean="0"/>
            <a:t>Utility matches customers to the building</a:t>
          </a:r>
          <a:endParaRPr lang="en-US" sz="2000" dirty="0"/>
        </a:p>
      </dgm:t>
    </dgm:pt>
    <dgm:pt modelId="{D94203BD-9F0D-4114-B322-E5D8993FA55C}" type="parTrans" cxnId="{3D8345F8-B0E3-490D-854B-5374ABF23F0A}">
      <dgm:prSet/>
      <dgm:spPr/>
      <dgm:t>
        <a:bodyPr/>
        <a:lstStyle/>
        <a:p>
          <a:endParaRPr lang="en-US" sz="2000"/>
        </a:p>
      </dgm:t>
    </dgm:pt>
    <dgm:pt modelId="{21854321-5368-4AE8-9123-F2A287B5F04C}" type="sibTrans" cxnId="{3D8345F8-B0E3-490D-854B-5374ABF23F0A}">
      <dgm:prSet custT="1"/>
      <dgm:spPr/>
      <dgm:t>
        <a:bodyPr/>
        <a:lstStyle/>
        <a:p>
          <a:endParaRPr lang="en-US" sz="1600"/>
        </a:p>
      </dgm:t>
    </dgm:pt>
    <dgm:pt modelId="{D561BC4C-0159-46DC-9EAC-8BB6C4A19DE9}">
      <dgm:prSet phldrT="[Text]" custT="1"/>
      <dgm:spPr/>
      <dgm:t>
        <a:bodyPr/>
        <a:lstStyle/>
        <a:p>
          <a:r>
            <a:rPr lang="en-US" sz="2000" dirty="0" smtClean="0"/>
            <a:t>Owner confirms that list of customers represents the building</a:t>
          </a:r>
          <a:endParaRPr lang="en-US" sz="2000" dirty="0"/>
        </a:p>
      </dgm:t>
    </dgm:pt>
    <dgm:pt modelId="{79FE5E7A-4D12-4394-AD9E-44D25DEB51F5}" type="parTrans" cxnId="{5E2094E6-FF9D-4F0E-B19A-BA30AC3DF074}">
      <dgm:prSet/>
      <dgm:spPr/>
      <dgm:t>
        <a:bodyPr/>
        <a:lstStyle/>
        <a:p>
          <a:endParaRPr lang="en-US" sz="2000"/>
        </a:p>
      </dgm:t>
    </dgm:pt>
    <dgm:pt modelId="{A8F260B7-BE49-4FD1-8732-9882E6F638DA}" type="sibTrans" cxnId="{5E2094E6-FF9D-4F0E-B19A-BA30AC3DF074}">
      <dgm:prSet custT="1"/>
      <dgm:spPr/>
      <dgm:t>
        <a:bodyPr/>
        <a:lstStyle/>
        <a:p>
          <a:endParaRPr lang="en-US" sz="1600"/>
        </a:p>
      </dgm:t>
    </dgm:pt>
    <dgm:pt modelId="{D0870E6B-418A-4A04-9EF9-D64276F689BF}">
      <dgm:prSet phldrT="[Text]" custT="1"/>
      <dgm:spPr/>
      <dgm:t>
        <a:bodyPr/>
        <a:lstStyle/>
        <a:p>
          <a:r>
            <a:rPr lang="en-US" sz="2000" dirty="0" smtClean="0"/>
            <a:t>Utility checks the consumer protection (4/50) rule</a:t>
          </a:r>
          <a:endParaRPr lang="en-US" sz="2000" dirty="0"/>
        </a:p>
      </dgm:t>
    </dgm:pt>
    <dgm:pt modelId="{DEB37EDE-AA77-4E75-9921-2247C13D3197}" type="parTrans" cxnId="{3B703FF7-D7FC-476C-8B0A-4D2002CFA110}">
      <dgm:prSet/>
      <dgm:spPr/>
      <dgm:t>
        <a:bodyPr/>
        <a:lstStyle/>
        <a:p>
          <a:endParaRPr lang="en-US" sz="2000"/>
        </a:p>
      </dgm:t>
    </dgm:pt>
    <dgm:pt modelId="{E779AADA-18FA-4B83-A69C-167B42D03684}" type="sibTrans" cxnId="{3B703FF7-D7FC-476C-8B0A-4D2002CFA110}">
      <dgm:prSet custT="1"/>
      <dgm:spPr/>
      <dgm:t>
        <a:bodyPr/>
        <a:lstStyle/>
        <a:p>
          <a:endParaRPr lang="en-US" sz="1600"/>
        </a:p>
      </dgm:t>
    </dgm:pt>
    <dgm:pt modelId="{C5B2DBC6-4A2F-412C-86A0-668DFFDCA752}">
      <dgm:prSet phldrT="[Text]" custT="1"/>
      <dgm:spPr/>
      <dgm:t>
        <a:bodyPr/>
        <a:lstStyle/>
        <a:p>
          <a:r>
            <a:rPr lang="en-US" sz="2000" dirty="0" smtClean="0"/>
            <a:t>Utility sends aggregated data*</a:t>
          </a:r>
          <a:endParaRPr lang="en-US" sz="2000" dirty="0"/>
        </a:p>
      </dgm:t>
    </dgm:pt>
    <dgm:pt modelId="{8F7A18A6-E8DB-4076-9A7D-B4332A31107C}" type="parTrans" cxnId="{7585B3B4-8E00-4165-9E31-A3D1CA296CD4}">
      <dgm:prSet/>
      <dgm:spPr/>
      <dgm:t>
        <a:bodyPr/>
        <a:lstStyle/>
        <a:p>
          <a:endParaRPr lang="en-US" sz="2000"/>
        </a:p>
      </dgm:t>
    </dgm:pt>
    <dgm:pt modelId="{DC2CD13F-A4B2-4C58-875F-BDD8915F88B5}" type="sibTrans" cxnId="{7585B3B4-8E00-4165-9E31-A3D1CA296CD4}">
      <dgm:prSet/>
      <dgm:spPr/>
      <dgm:t>
        <a:bodyPr/>
        <a:lstStyle/>
        <a:p>
          <a:endParaRPr lang="en-US" sz="2000"/>
        </a:p>
      </dgm:t>
    </dgm:pt>
    <dgm:pt modelId="{CB95579C-B681-47F2-A51F-7BA23737D581}" type="pres">
      <dgm:prSet presAssocID="{648E3D0D-F5C3-412C-85ED-FCE9E00A38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C0C554-233D-47F3-9AA4-39E947BC42CF}" type="pres">
      <dgm:prSet presAssocID="{8FC2B077-4C32-4666-9C5D-0C22FBBF3D06}" presName="node" presStyleLbl="node1" presStyleIdx="0" presStyleCnt="5" custLinFactNeighborX="-2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4DA54-986B-4E95-8389-182192F866F3}" type="pres">
      <dgm:prSet presAssocID="{CC5DA632-C2A7-4C02-B71D-870433E9008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CBDF66C-521E-4C8E-A189-D755CE0693D5}" type="pres">
      <dgm:prSet presAssocID="{CC5DA632-C2A7-4C02-B71D-870433E9008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0C5689B-60D1-4741-804F-AB4FF51C2F1A}" type="pres">
      <dgm:prSet presAssocID="{70C3916A-1B63-40DB-8638-A642C5BDF25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8F6FD-595F-40F3-9A1A-45708E8884FD}" type="pres">
      <dgm:prSet presAssocID="{21854321-5368-4AE8-9123-F2A287B5F04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E948614-4A26-4498-9D9F-4D23E96C0FFB}" type="pres">
      <dgm:prSet presAssocID="{21854321-5368-4AE8-9123-F2A287B5F04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1349862-9B4D-4D6E-9165-3BBEE2D85047}" type="pres">
      <dgm:prSet presAssocID="{D561BC4C-0159-46DC-9EAC-8BB6C4A19D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A9572-6DE0-47D6-A9B6-BFA2B1EC736B}" type="pres">
      <dgm:prSet presAssocID="{A8F260B7-BE49-4FD1-8732-9882E6F638D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98A3D0B-E248-4EFE-8E5D-B3CE45D7E781}" type="pres">
      <dgm:prSet presAssocID="{A8F260B7-BE49-4FD1-8732-9882E6F638D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6AC9136-370B-4DFD-9CE0-485560E0834D}" type="pres">
      <dgm:prSet presAssocID="{D0870E6B-418A-4A04-9EF9-D64276F689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68D11-49AA-46C4-9E98-45697F3E419E}" type="pres">
      <dgm:prSet presAssocID="{E779AADA-18FA-4B83-A69C-167B42D0368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9F8BB07-591E-4B58-ACAD-DEF5861CA636}" type="pres">
      <dgm:prSet presAssocID="{E779AADA-18FA-4B83-A69C-167B42D0368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B7C9814-0FD8-4A42-AE6C-5B84F0B18CD7}" type="pres">
      <dgm:prSet presAssocID="{C5B2DBC6-4A2F-412C-86A0-668DFFDCA7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468A17-19AF-409A-A7B7-2CAEFCD7C068}" type="presOf" srcId="{A8F260B7-BE49-4FD1-8732-9882E6F638DA}" destId="{498A3D0B-E248-4EFE-8E5D-B3CE45D7E781}" srcOrd="1" destOrd="0" presId="urn:microsoft.com/office/officeart/2005/8/layout/process1"/>
    <dgm:cxn modelId="{020D5F70-EC08-4CE0-A214-7DB3811CB5BC}" type="presOf" srcId="{21854321-5368-4AE8-9123-F2A287B5F04C}" destId="{B8E8F6FD-595F-40F3-9A1A-45708E8884FD}" srcOrd="0" destOrd="0" presId="urn:microsoft.com/office/officeart/2005/8/layout/process1"/>
    <dgm:cxn modelId="{10FAE9F5-0A39-406B-91C9-39BF56178262}" type="presOf" srcId="{21854321-5368-4AE8-9123-F2A287B5F04C}" destId="{0E948614-4A26-4498-9D9F-4D23E96C0FFB}" srcOrd="1" destOrd="0" presId="urn:microsoft.com/office/officeart/2005/8/layout/process1"/>
    <dgm:cxn modelId="{2650C9DE-AD48-4B80-B519-8F97F2CB3081}" type="presOf" srcId="{E779AADA-18FA-4B83-A69C-167B42D03684}" destId="{B9F8BB07-591E-4B58-ACAD-DEF5861CA636}" srcOrd="1" destOrd="0" presId="urn:microsoft.com/office/officeart/2005/8/layout/process1"/>
    <dgm:cxn modelId="{3B703FF7-D7FC-476C-8B0A-4D2002CFA110}" srcId="{648E3D0D-F5C3-412C-85ED-FCE9E00A3846}" destId="{D0870E6B-418A-4A04-9EF9-D64276F689BF}" srcOrd="3" destOrd="0" parTransId="{DEB37EDE-AA77-4E75-9921-2247C13D3197}" sibTransId="{E779AADA-18FA-4B83-A69C-167B42D03684}"/>
    <dgm:cxn modelId="{3BE2F2C1-5A12-4948-B086-937C6742E3E5}" type="presOf" srcId="{E779AADA-18FA-4B83-A69C-167B42D03684}" destId="{D0768D11-49AA-46C4-9E98-45697F3E419E}" srcOrd="0" destOrd="0" presId="urn:microsoft.com/office/officeart/2005/8/layout/process1"/>
    <dgm:cxn modelId="{514A464D-EB0C-41F5-9919-8977E24830BB}" type="presOf" srcId="{D0870E6B-418A-4A04-9EF9-D64276F689BF}" destId="{66AC9136-370B-4DFD-9CE0-485560E0834D}" srcOrd="0" destOrd="0" presId="urn:microsoft.com/office/officeart/2005/8/layout/process1"/>
    <dgm:cxn modelId="{3FB52758-E766-43CC-B05F-5EA9F47FFA7B}" type="presOf" srcId="{C5B2DBC6-4A2F-412C-86A0-668DFFDCA752}" destId="{3B7C9814-0FD8-4A42-AE6C-5B84F0B18CD7}" srcOrd="0" destOrd="0" presId="urn:microsoft.com/office/officeart/2005/8/layout/process1"/>
    <dgm:cxn modelId="{3D8345F8-B0E3-490D-854B-5374ABF23F0A}" srcId="{648E3D0D-F5C3-412C-85ED-FCE9E00A3846}" destId="{70C3916A-1B63-40DB-8638-A642C5BDF253}" srcOrd="1" destOrd="0" parTransId="{D94203BD-9F0D-4114-B322-E5D8993FA55C}" sibTransId="{21854321-5368-4AE8-9123-F2A287B5F04C}"/>
    <dgm:cxn modelId="{EAF98A35-0927-4A1A-8E11-369E9FDFE01F}" type="presOf" srcId="{A8F260B7-BE49-4FD1-8732-9882E6F638DA}" destId="{EEFA9572-6DE0-47D6-A9B6-BFA2B1EC736B}" srcOrd="0" destOrd="0" presId="urn:microsoft.com/office/officeart/2005/8/layout/process1"/>
    <dgm:cxn modelId="{848426EC-70C3-495B-A9C3-92BF88DFD2F5}" srcId="{648E3D0D-F5C3-412C-85ED-FCE9E00A3846}" destId="{8FC2B077-4C32-4666-9C5D-0C22FBBF3D06}" srcOrd="0" destOrd="0" parTransId="{A4C988D1-4B30-4BE7-A407-6AC9C7741408}" sibTransId="{CC5DA632-C2A7-4C02-B71D-870433E90085}"/>
    <dgm:cxn modelId="{7585B3B4-8E00-4165-9E31-A3D1CA296CD4}" srcId="{648E3D0D-F5C3-412C-85ED-FCE9E00A3846}" destId="{C5B2DBC6-4A2F-412C-86A0-668DFFDCA752}" srcOrd="4" destOrd="0" parTransId="{8F7A18A6-E8DB-4076-9A7D-B4332A31107C}" sibTransId="{DC2CD13F-A4B2-4C58-875F-BDD8915F88B5}"/>
    <dgm:cxn modelId="{A15AC2DD-2FBF-4A69-87CB-05A47D5823AC}" type="presOf" srcId="{648E3D0D-F5C3-412C-85ED-FCE9E00A3846}" destId="{CB95579C-B681-47F2-A51F-7BA23737D581}" srcOrd="0" destOrd="0" presId="urn:microsoft.com/office/officeart/2005/8/layout/process1"/>
    <dgm:cxn modelId="{3F60E5D8-BFEB-4439-B1E8-605E9691BEE7}" type="presOf" srcId="{CC5DA632-C2A7-4C02-B71D-870433E90085}" destId="{5CBDF66C-521E-4C8E-A189-D755CE0693D5}" srcOrd="1" destOrd="0" presId="urn:microsoft.com/office/officeart/2005/8/layout/process1"/>
    <dgm:cxn modelId="{6619D0D3-63B8-4BB2-AFD3-9DCBFF1F4565}" type="presOf" srcId="{70C3916A-1B63-40DB-8638-A642C5BDF253}" destId="{A0C5689B-60D1-4741-804F-AB4FF51C2F1A}" srcOrd="0" destOrd="0" presId="urn:microsoft.com/office/officeart/2005/8/layout/process1"/>
    <dgm:cxn modelId="{C764EFED-ED86-406D-945B-2D8213BBEBB8}" type="presOf" srcId="{CC5DA632-C2A7-4C02-B71D-870433E90085}" destId="{7714DA54-986B-4E95-8389-182192F866F3}" srcOrd="0" destOrd="0" presId="urn:microsoft.com/office/officeart/2005/8/layout/process1"/>
    <dgm:cxn modelId="{B909A8B2-72C3-4B31-A937-41F1FA4EF8B7}" type="presOf" srcId="{8FC2B077-4C32-4666-9C5D-0C22FBBF3D06}" destId="{68C0C554-233D-47F3-9AA4-39E947BC42CF}" srcOrd="0" destOrd="0" presId="urn:microsoft.com/office/officeart/2005/8/layout/process1"/>
    <dgm:cxn modelId="{868D0C89-42B9-44BA-A78C-AB89FFE51BE3}" type="presOf" srcId="{D561BC4C-0159-46DC-9EAC-8BB6C4A19DE9}" destId="{91349862-9B4D-4D6E-9165-3BBEE2D85047}" srcOrd="0" destOrd="0" presId="urn:microsoft.com/office/officeart/2005/8/layout/process1"/>
    <dgm:cxn modelId="{5E2094E6-FF9D-4F0E-B19A-BA30AC3DF074}" srcId="{648E3D0D-F5C3-412C-85ED-FCE9E00A3846}" destId="{D561BC4C-0159-46DC-9EAC-8BB6C4A19DE9}" srcOrd="2" destOrd="0" parTransId="{79FE5E7A-4D12-4394-AD9E-44D25DEB51F5}" sibTransId="{A8F260B7-BE49-4FD1-8732-9882E6F638DA}"/>
    <dgm:cxn modelId="{50580E6E-285F-4051-B83B-391A57EE3BEE}" type="presParOf" srcId="{CB95579C-B681-47F2-A51F-7BA23737D581}" destId="{68C0C554-233D-47F3-9AA4-39E947BC42CF}" srcOrd="0" destOrd="0" presId="urn:microsoft.com/office/officeart/2005/8/layout/process1"/>
    <dgm:cxn modelId="{D6B65A70-B70C-4E79-90F3-ABF371A22F5C}" type="presParOf" srcId="{CB95579C-B681-47F2-A51F-7BA23737D581}" destId="{7714DA54-986B-4E95-8389-182192F866F3}" srcOrd="1" destOrd="0" presId="urn:microsoft.com/office/officeart/2005/8/layout/process1"/>
    <dgm:cxn modelId="{7496F2F6-82C3-414A-9CD0-8A83F1918FD1}" type="presParOf" srcId="{7714DA54-986B-4E95-8389-182192F866F3}" destId="{5CBDF66C-521E-4C8E-A189-D755CE0693D5}" srcOrd="0" destOrd="0" presId="urn:microsoft.com/office/officeart/2005/8/layout/process1"/>
    <dgm:cxn modelId="{2D93A6D0-5634-49C6-98F8-C4B44AD7E30A}" type="presParOf" srcId="{CB95579C-B681-47F2-A51F-7BA23737D581}" destId="{A0C5689B-60D1-4741-804F-AB4FF51C2F1A}" srcOrd="2" destOrd="0" presId="urn:microsoft.com/office/officeart/2005/8/layout/process1"/>
    <dgm:cxn modelId="{FFC7626E-445A-49A6-AD64-30F2F31C4A41}" type="presParOf" srcId="{CB95579C-B681-47F2-A51F-7BA23737D581}" destId="{B8E8F6FD-595F-40F3-9A1A-45708E8884FD}" srcOrd="3" destOrd="0" presId="urn:microsoft.com/office/officeart/2005/8/layout/process1"/>
    <dgm:cxn modelId="{03171ED0-2972-4F0F-9B77-6D4DC2AF5038}" type="presParOf" srcId="{B8E8F6FD-595F-40F3-9A1A-45708E8884FD}" destId="{0E948614-4A26-4498-9D9F-4D23E96C0FFB}" srcOrd="0" destOrd="0" presId="urn:microsoft.com/office/officeart/2005/8/layout/process1"/>
    <dgm:cxn modelId="{E6AD1392-8FA1-443A-BB0F-FA95E19DBBBC}" type="presParOf" srcId="{CB95579C-B681-47F2-A51F-7BA23737D581}" destId="{91349862-9B4D-4D6E-9165-3BBEE2D85047}" srcOrd="4" destOrd="0" presId="urn:microsoft.com/office/officeart/2005/8/layout/process1"/>
    <dgm:cxn modelId="{C1E2EDAA-1C91-498B-BA47-84C7A9746DC0}" type="presParOf" srcId="{CB95579C-B681-47F2-A51F-7BA23737D581}" destId="{EEFA9572-6DE0-47D6-A9B6-BFA2B1EC736B}" srcOrd="5" destOrd="0" presId="urn:microsoft.com/office/officeart/2005/8/layout/process1"/>
    <dgm:cxn modelId="{6146E8A6-31E1-4ADD-A884-15DD92290F15}" type="presParOf" srcId="{EEFA9572-6DE0-47D6-A9B6-BFA2B1EC736B}" destId="{498A3D0B-E248-4EFE-8E5D-B3CE45D7E781}" srcOrd="0" destOrd="0" presId="urn:microsoft.com/office/officeart/2005/8/layout/process1"/>
    <dgm:cxn modelId="{32685940-7086-4DE8-B9EE-9E8E4938B819}" type="presParOf" srcId="{CB95579C-B681-47F2-A51F-7BA23737D581}" destId="{66AC9136-370B-4DFD-9CE0-485560E0834D}" srcOrd="6" destOrd="0" presId="urn:microsoft.com/office/officeart/2005/8/layout/process1"/>
    <dgm:cxn modelId="{9EFFDA1D-30F2-4568-9FA6-095E28E349E9}" type="presParOf" srcId="{CB95579C-B681-47F2-A51F-7BA23737D581}" destId="{D0768D11-49AA-46C4-9E98-45697F3E419E}" srcOrd="7" destOrd="0" presId="urn:microsoft.com/office/officeart/2005/8/layout/process1"/>
    <dgm:cxn modelId="{3E39C358-922B-45F4-9792-7FB2FA43743F}" type="presParOf" srcId="{D0768D11-49AA-46C4-9E98-45697F3E419E}" destId="{B9F8BB07-591E-4B58-ACAD-DEF5861CA636}" srcOrd="0" destOrd="0" presId="urn:microsoft.com/office/officeart/2005/8/layout/process1"/>
    <dgm:cxn modelId="{E2682615-87C2-4CF1-AAD5-E179545C1481}" type="presParOf" srcId="{CB95579C-B681-47F2-A51F-7BA23737D581}" destId="{3B7C9814-0FD8-4A42-AE6C-5B84F0B18CD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F747F9-559D-4686-821F-38547306C14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F1AFCAD-43D9-4EC3-8421-6141F65E2D0C}">
      <dgm:prSet phldrT="[Text]"/>
      <dgm:spPr/>
      <dgm:t>
        <a:bodyPr/>
        <a:lstStyle/>
        <a:p>
          <a:pPr rtl="0"/>
          <a:r>
            <a:rPr lang="en-US" dirty="0" smtClean="0"/>
            <a:t>Notifications Sent</a:t>
          </a:r>
        </a:p>
        <a:p>
          <a:pPr rtl="0"/>
          <a:r>
            <a:rPr lang="en-US" dirty="0" smtClean="0"/>
            <a:t> ~July 1 2023</a:t>
          </a:r>
          <a:endParaRPr lang="en-US" dirty="0"/>
        </a:p>
      </dgm:t>
    </dgm:pt>
    <dgm:pt modelId="{4C6B6AFC-A9FD-46F6-B2FD-DDED1A3EB2F2}" type="parTrans" cxnId="{D3E2D26C-C5C0-4ED8-9B3D-FEB3B02104D3}">
      <dgm:prSet/>
      <dgm:spPr/>
      <dgm:t>
        <a:bodyPr/>
        <a:lstStyle/>
        <a:p>
          <a:endParaRPr lang="en-US"/>
        </a:p>
      </dgm:t>
    </dgm:pt>
    <dgm:pt modelId="{9B7A6F54-2342-4D91-BAF3-34478E9A4DFA}" type="sibTrans" cxnId="{D3E2D26C-C5C0-4ED8-9B3D-FEB3B02104D3}">
      <dgm:prSet/>
      <dgm:spPr/>
      <dgm:t>
        <a:bodyPr/>
        <a:lstStyle/>
        <a:p>
          <a:endParaRPr lang="en-US"/>
        </a:p>
      </dgm:t>
    </dgm:pt>
    <dgm:pt modelId="{B422DFA6-F2E1-4AC3-83DC-EE15669A1F8F}">
      <dgm:prSet phldrT="[Text]"/>
      <dgm:spPr/>
      <dgm:t>
        <a:bodyPr/>
        <a:lstStyle/>
        <a:p>
          <a:r>
            <a:rPr lang="en-US" dirty="0" smtClean="0"/>
            <a:t>Data Access Service available</a:t>
          </a:r>
        </a:p>
        <a:p>
          <a:r>
            <a:rPr lang="en-US" dirty="0" smtClean="0"/>
            <a:t>Aug 1, 2023</a:t>
          </a:r>
        </a:p>
        <a:p>
          <a:endParaRPr lang="en-US" dirty="0"/>
        </a:p>
      </dgm:t>
    </dgm:pt>
    <dgm:pt modelId="{6FC4FF85-7B02-4BBF-9449-5AB7F7E10F16}" type="parTrans" cxnId="{079685EC-88E5-4FE1-95C9-35DD6CE69D1C}">
      <dgm:prSet/>
      <dgm:spPr/>
      <dgm:t>
        <a:bodyPr/>
        <a:lstStyle/>
        <a:p>
          <a:endParaRPr lang="en-US"/>
        </a:p>
      </dgm:t>
    </dgm:pt>
    <dgm:pt modelId="{D2FB2C18-A4FF-4071-9131-0712793FFF63}" type="sibTrans" cxnId="{079685EC-88E5-4FE1-95C9-35DD6CE69D1C}">
      <dgm:prSet/>
      <dgm:spPr/>
      <dgm:t>
        <a:bodyPr/>
        <a:lstStyle/>
        <a:p>
          <a:endParaRPr lang="en-US"/>
        </a:p>
      </dgm:t>
    </dgm:pt>
    <dgm:pt modelId="{6EDC3254-A386-4E45-B787-52BEB8783CB4}">
      <dgm:prSet phldrT="[Text]"/>
      <dgm:spPr/>
      <dgm:t>
        <a:bodyPr/>
        <a:lstStyle/>
        <a:p>
          <a:r>
            <a:rPr lang="en-US" dirty="0"/>
            <a:t>First </a:t>
          </a:r>
          <a:r>
            <a:rPr lang="en-US" dirty="0" smtClean="0"/>
            <a:t>Submission</a:t>
          </a:r>
        </a:p>
        <a:p>
          <a:r>
            <a:rPr lang="en-US" dirty="0" smtClean="0"/>
            <a:t>Oct 1, 2023</a:t>
          </a:r>
          <a:endParaRPr lang="en-US" dirty="0"/>
        </a:p>
      </dgm:t>
    </dgm:pt>
    <dgm:pt modelId="{9CC67019-95FF-4160-8729-D05A26976EAC}" type="parTrans" cxnId="{07042DB7-D1B2-45F1-8637-7CA44B5FE974}">
      <dgm:prSet/>
      <dgm:spPr/>
      <dgm:t>
        <a:bodyPr/>
        <a:lstStyle/>
        <a:p>
          <a:endParaRPr lang="en-US"/>
        </a:p>
      </dgm:t>
    </dgm:pt>
    <dgm:pt modelId="{82F01390-A150-4F14-B2BA-B8ADA72604D1}" type="sibTrans" cxnId="{07042DB7-D1B2-45F1-8637-7CA44B5FE974}">
      <dgm:prSet/>
      <dgm:spPr/>
      <dgm:t>
        <a:bodyPr/>
        <a:lstStyle/>
        <a:p>
          <a:endParaRPr lang="en-US"/>
        </a:p>
      </dgm:t>
    </dgm:pt>
    <dgm:pt modelId="{DBE39DAA-6EEF-4E8E-846A-D188042BE75B}" type="pres">
      <dgm:prSet presAssocID="{14F747F9-559D-4686-821F-38547306C148}" presName="Name0" presStyleCnt="0">
        <dgm:presLayoutVars>
          <dgm:dir/>
          <dgm:resizeHandles val="exact"/>
        </dgm:presLayoutVars>
      </dgm:prSet>
      <dgm:spPr/>
    </dgm:pt>
    <dgm:pt modelId="{8E8BE025-885F-4F11-9396-6792B5B29A38}" type="pres">
      <dgm:prSet presAssocID="{5F1AFCAD-43D9-4EC3-8421-6141F65E2D0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7806A-DDA5-4949-886A-76B520A27FD6}" type="pres">
      <dgm:prSet presAssocID="{9B7A6F54-2342-4D91-BAF3-34478E9A4DF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385AC9F-78C9-4F3F-B709-C2470AE8318C}" type="pres">
      <dgm:prSet presAssocID="{9B7A6F54-2342-4D91-BAF3-34478E9A4DF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3926DB9-54BC-435F-80E4-33B3DF2D0986}" type="pres">
      <dgm:prSet presAssocID="{B422DFA6-F2E1-4AC3-83DC-EE15669A1F8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D2FBF-F873-4FB2-AE66-E04083267FFB}" type="pres">
      <dgm:prSet presAssocID="{D2FB2C18-A4FF-4071-9131-0712793FFF6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4803303-D448-42FC-8559-D34FB8E2587C}" type="pres">
      <dgm:prSet presAssocID="{D2FB2C18-A4FF-4071-9131-0712793FFF6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D377327-EECB-42FB-A838-058FA618A929}" type="pres">
      <dgm:prSet presAssocID="{6EDC3254-A386-4E45-B787-52BEB8783C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E1BE4B-E693-4971-80D5-D9AF5FA1B8FB}" type="presOf" srcId="{9B7A6F54-2342-4D91-BAF3-34478E9A4DFA}" destId="{B385AC9F-78C9-4F3F-B709-C2470AE8318C}" srcOrd="1" destOrd="0" presId="urn:microsoft.com/office/officeart/2005/8/layout/process1"/>
    <dgm:cxn modelId="{97EB9623-0B9A-4954-978F-F0125D476C87}" type="presOf" srcId="{6EDC3254-A386-4E45-B787-52BEB8783CB4}" destId="{3D377327-EECB-42FB-A838-058FA618A929}" srcOrd="0" destOrd="0" presId="urn:microsoft.com/office/officeart/2005/8/layout/process1"/>
    <dgm:cxn modelId="{1BC0C5C8-E420-4E48-8904-45D66B97B013}" type="presOf" srcId="{D2FB2C18-A4FF-4071-9131-0712793FFF63}" destId="{F4803303-D448-42FC-8559-D34FB8E2587C}" srcOrd="1" destOrd="0" presId="urn:microsoft.com/office/officeart/2005/8/layout/process1"/>
    <dgm:cxn modelId="{5E879D73-6B2A-41A5-A575-D4FE5D2B9EC2}" type="presOf" srcId="{D2FB2C18-A4FF-4071-9131-0712793FFF63}" destId="{394D2FBF-F873-4FB2-AE66-E04083267FFB}" srcOrd="0" destOrd="0" presId="urn:microsoft.com/office/officeart/2005/8/layout/process1"/>
    <dgm:cxn modelId="{72549E9B-3AF7-45A9-9C4A-FAC994DFCB59}" type="presOf" srcId="{5F1AFCAD-43D9-4EC3-8421-6141F65E2D0C}" destId="{8E8BE025-885F-4F11-9396-6792B5B29A38}" srcOrd="0" destOrd="0" presId="urn:microsoft.com/office/officeart/2005/8/layout/process1"/>
    <dgm:cxn modelId="{079685EC-88E5-4FE1-95C9-35DD6CE69D1C}" srcId="{14F747F9-559D-4686-821F-38547306C148}" destId="{B422DFA6-F2E1-4AC3-83DC-EE15669A1F8F}" srcOrd="1" destOrd="0" parTransId="{6FC4FF85-7B02-4BBF-9449-5AB7F7E10F16}" sibTransId="{D2FB2C18-A4FF-4071-9131-0712793FFF63}"/>
    <dgm:cxn modelId="{C2B336A4-0A90-49F9-87CD-591168AEDAB6}" type="presOf" srcId="{9B7A6F54-2342-4D91-BAF3-34478E9A4DFA}" destId="{61E7806A-DDA5-4949-886A-76B520A27FD6}" srcOrd="0" destOrd="0" presId="urn:microsoft.com/office/officeart/2005/8/layout/process1"/>
    <dgm:cxn modelId="{1A348AE1-C48F-48A2-8B3B-F338E394FB1D}" type="presOf" srcId="{B422DFA6-F2E1-4AC3-83DC-EE15669A1F8F}" destId="{73926DB9-54BC-435F-80E4-33B3DF2D0986}" srcOrd="0" destOrd="0" presId="urn:microsoft.com/office/officeart/2005/8/layout/process1"/>
    <dgm:cxn modelId="{07042DB7-D1B2-45F1-8637-7CA44B5FE974}" srcId="{14F747F9-559D-4686-821F-38547306C148}" destId="{6EDC3254-A386-4E45-B787-52BEB8783CB4}" srcOrd="2" destOrd="0" parTransId="{9CC67019-95FF-4160-8729-D05A26976EAC}" sibTransId="{82F01390-A150-4F14-B2BA-B8ADA72604D1}"/>
    <dgm:cxn modelId="{D3E2D26C-C5C0-4ED8-9B3D-FEB3B02104D3}" srcId="{14F747F9-559D-4686-821F-38547306C148}" destId="{5F1AFCAD-43D9-4EC3-8421-6141F65E2D0C}" srcOrd="0" destOrd="0" parTransId="{4C6B6AFC-A9FD-46F6-B2FD-DDED1A3EB2F2}" sibTransId="{9B7A6F54-2342-4D91-BAF3-34478E9A4DFA}"/>
    <dgm:cxn modelId="{B0DAB39E-39A8-4785-8302-7F982407648E}" type="presOf" srcId="{14F747F9-559D-4686-821F-38547306C148}" destId="{DBE39DAA-6EEF-4E8E-846A-D188042BE75B}" srcOrd="0" destOrd="0" presId="urn:microsoft.com/office/officeart/2005/8/layout/process1"/>
    <dgm:cxn modelId="{38A3BECA-B400-4CF8-B397-81F27B27F2DF}" type="presParOf" srcId="{DBE39DAA-6EEF-4E8E-846A-D188042BE75B}" destId="{8E8BE025-885F-4F11-9396-6792B5B29A38}" srcOrd="0" destOrd="0" presId="urn:microsoft.com/office/officeart/2005/8/layout/process1"/>
    <dgm:cxn modelId="{58124DA6-33D8-40D9-AED9-821F4C1C10CA}" type="presParOf" srcId="{DBE39DAA-6EEF-4E8E-846A-D188042BE75B}" destId="{61E7806A-DDA5-4949-886A-76B520A27FD6}" srcOrd="1" destOrd="0" presId="urn:microsoft.com/office/officeart/2005/8/layout/process1"/>
    <dgm:cxn modelId="{4F37963E-E8C4-4280-8F9D-36FED825706E}" type="presParOf" srcId="{61E7806A-DDA5-4949-886A-76B520A27FD6}" destId="{B385AC9F-78C9-4F3F-B709-C2470AE8318C}" srcOrd="0" destOrd="0" presId="urn:microsoft.com/office/officeart/2005/8/layout/process1"/>
    <dgm:cxn modelId="{81374D46-87B0-4027-BFFC-CB1558BBC0D6}" type="presParOf" srcId="{DBE39DAA-6EEF-4E8E-846A-D188042BE75B}" destId="{73926DB9-54BC-435F-80E4-33B3DF2D0986}" srcOrd="2" destOrd="0" presId="urn:microsoft.com/office/officeart/2005/8/layout/process1"/>
    <dgm:cxn modelId="{66B26DEF-02EF-475F-8B7B-EDB12C55D6E0}" type="presParOf" srcId="{DBE39DAA-6EEF-4E8E-846A-D188042BE75B}" destId="{394D2FBF-F873-4FB2-AE66-E04083267FFB}" srcOrd="3" destOrd="0" presId="urn:microsoft.com/office/officeart/2005/8/layout/process1"/>
    <dgm:cxn modelId="{46E7AD93-0EF0-47DC-9029-4B1014F75509}" type="presParOf" srcId="{394D2FBF-F873-4FB2-AE66-E04083267FFB}" destId="{F4803303-D448-42FC-8559-D34FB8E2587C}" srcOrd="0" destOrd="0" presId="urn:microsoft.com/office/officeart/2005/8/layout/process1"/>
    <dgm:cxn modelId="{088AEC86-7DDC-461B-8313-2242BC45A356}" type="presParOf" srcId="{DBE39DAA-6EEF-4E8E-846A-D188042BE75B}" destId="{3D377327-EECB-42FB-A838-058FA618A92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6F4A1-1F0F-4BDB-8A59-CC82652266BF}">
      <dsp:nvSpPr>
        <dsp:cNvPr id="0" name=""/>
        <dsp:cNvSpPr/>
      </dsp:nvSpPr>
      <dsp:spPr>
        <a:xfrm rot="5400000">
          <a:off x="-376062" y="376062"/>
          <a:ext cx="1705390" cy="953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Getting Started</a:t>
          </a:r>
        </a:p>
      </dsp:txBody>
      <dsp:txXfrm rot="-5400000">
        <a:off x="1" y="476631"/>
        <a:ext cx="953264" cy="752126"/>
      </dsp:txXfrm>
    </dsp:sp>
    <dsp:sp modelId="{B313EE5E-D53D-41E5-A7D1-EB7189E0755B}">
      <dsp:nvSpPr>
        <dsp:cNvPr id="0" name=""/>
        <dsp:cNvSpPr/>
      </dsp:nvSpPr>
      <dsp:spPr>
        <a:xfrm rot="5400000">
          <a:off x="4966972" y="-4010702"/>
          <a:ext cx="1372993" cy="9400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Receive benchmark notification from BPU with </a:t>
          </a:r>
          <a:r>
            <a:rPr lang="en-US" sz="1800" kern="1200" dirty="0" smtClean="0"/>
            <a:t>a unique building </a:t>
          </a:r>
          <a:r>
            <a:rPr lang="en-US" sz="1800" kern="1200" dirty="0"/>
            <a:t>ID (UBID*)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Decide to request an exemption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Assign </a:t>
          </a:r>
          <a:r>
            <a:rPr lang="en-US" sz="1800" kern="1200" dirty="0"/>
            <a:t>responsibility – </a:t>
          </a:r>
          <a:r>
            <a:rPr lang="en-US" sz="1800" kern="1200" dirty="0" smtClean="0"/>
            <a:t>self, staff, </a:t>
          </a:r>
          <a:r>
            <a:rPr lang="en-US" sz="1800" kern="1200" dirty="0"/>
            <a:t>or </a:t>
          </a:r>
          <a:r>
            <a:rPr lang="en-US" sz="1800" kern="1200" dirty="0" smtClean="0"/>
            <a:t>NJ Certified </a:t>
          </a:r>
          <a:r>
            <a:rPr lang="en-US" sz="1800" kern="1200" dirty="0" err="1" smtClean="0"/>
            <a:t>Benchmarker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Enter </a:t>
          </a:r>
          <a:r>
            <a:rPr lang="en-US" sz="1800" kern="1200" dirty="0" smtClean="0"/>
            <a:t>property information </a:t>
          </a:r>
          <a:r>
            <a:rPr lang="en-US" sz="1800" kern="1200" dirty="0"/>
            <a:t>into Portfolio Manager</a:t>
          </a:r>
        </a:p>
      </dsp:txBody>
      <dsp:txXfrm rot="-5400000">
        <a:off x="953264" y="70030"/>
        <a:ext cx="9333386" cy="1238945"/>
      </dsp:txXfrm>
    </dsp:sp>
    <dsp:sp modelId="{BFAC5288-7096-4F1D-8151-7870220C3D99}">
      <dsp:nvSpPr>
        <dsp:cNvPr id="0" name=""/>
        <dsp:cNvSpPr/>
      </dsp:nvSpPr>
      <dsp:spPr>
        <a:xfrm rot="5400000">
          <a:off x="-204270" y="1842682"/>
          <a:ext cx="1361806" cy="953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Enter </a:t>
          </a:r>
          <a:r>
            <a:rPr lang="en-US" sz="1400" kern="1200" dirty="0"/>
            <a:t>Utility Data</a:t>
          </a:r>
        </a:p>
      </dsp:txBody>
      <dsp:txXfrm rot="-5400000">
        <a:off x="1" y="2115043"/>
        <a:ext cx="953264" cy="408542"/>
      </dsp:txXfrm>
    </dsp:sp>
    <dsp:sp modelId="{24D46E9E-A493-46CD-BDC7-3B259B24ACAD}">
      <dsp:nvSpPr>
        <dsp:cNvPr id="0" name=""/>
        <dsp:cNvSpPr/>
      </dsp:nvSpPr>
      <dsp:spPr>
        <a:xfrm rot="5400000">
          <a:off x="5210318" y="-2614779"/>
          <a:ext cx="885174" cy="9400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Enter data manually, or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Request data from utility</a:t>
          </a:r>
          <a:endParaRPr lang="en-US" sz="1800" kern="1200" dirty="0"/>
        </a:p>
      </dsp:txBody>
      <dsp:txXfrm rot="-5400000">
        <a:off x="952701" y="1686049"/>
        <a:ext cx="9357199" cy="798752"/>
      </dsp:txXfrm>
    </dsp:sp>
    <dsp:sp modelId="{5A41B2B6-9B45-4EAE-949D-B49179A0F3B8}">
      <dsp:nvSpPr>
        <dsp:cNvPr id="0" name=""/>
        <dsp:cNvSpPr/>
      </dsp:nvSpPr>
      <dsp:spPr>
        <a:xfrm rot="5400000">
          <a:off x="-440244" y="3268800"/>
          <a:ext cx="1833754" cy="953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Results</a:t>
          </a:r>
        </a:p>
      </dsp:txBody>
      <dsp:txXfrm rot="-5400000">
        <a:off x="1" y="3305187"/>
        <a:ext cx="953264" cy="880490"/>
      </dsp:txXfrm>
    </dsp:sp>
    <dsp:sp modelId="{D05AD573-3D84-4F0C-8950-11226663AEAC}">
      <dsp:nvSpPr>
        <dsp:cNvPr id="0" name=""/>
        <dsp:cNvSpPr/>
      </dsp:nvSpPr>
      <dsp:spPr>
        <a:xfrm rot="5400000">
          <a:off x="4906431" y="-1118665"/>
          <a:ext cx="1494076" cy="9400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Portfolio Manager has QA checks for input values and output results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Data is shared with BPU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Receive </a:t>
          </a:r>
          <a:r>
            <a:rPr lang="en-US" sz="1800" kern="1200" dirty="0"/>
            <a:t>benchmarking report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BPU has a help desk to assist with Portfolio </a:t>
          </a:r>
          <a:r>
            <a:rPr lang="en-US" sz="1800" kern="1200" dirty="0" smtClean="0"/>
            <a:t>Manager</a:t>
          </a:r>
          <a:endParaRPr lang="en-US" sz="1800" kern="1200" dirty="0"/>
        </a:p>
      </dsp:txBody>
      <dsp:txXfrm rot="-5400000">
        <a:off x="953265" y="2907436"/>
        <a:ext cx="9327475" cy="1348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0C554-233D-47F3-9AA4-39E947BC42CF}">
      <dsp:nvSpPr>
        <dsp:cNvPr id="0" name=""/>
        <dsp:cNvSpPr/>
      </dsp:nvSpPr>
      <dsp:spPr>
        <a:xfrm>
          <a:off x="0" y="2160278"/>
          <a:ext cx="1602983" cy="1846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Complete form on utility’s benchmark-</a:t>
          </a:r>
          <a:r>
            <a:rPr lang="en-US" sz="2000" kern="1200" dirty="0" err="1" smtClean="0"/>
            <a:t>ing</a:t>
          </a:r>
          <a:r>
            <a:rPr lang="en-US" sz="2000" kern="1200" dirty="0" smtClean="0"/>
            <a:t> webpage</a:t>
          </a:r>
          <a:endParaRPr lang="en-US" sz="2000" kern="1200" dirty="0"/>
        </a:p>
      </dsp:txBody>
      <dsp:txXfrm>
        <a:off x="46950" y="2207228"/>
        <a:ext cx="1509083" cy="1752662"/>
      </dsp:txXfrm>
    </dsp:sp>
    <dsp:sp modelId="{7714DA54-986B-4E95-8389-182192F866F3}">
      <dsp:nvSpPr>
        <dsp:cNvPr id="0" name=""/>
        <dsp:cNvSpPr/>
      </dsp:nvSpPr>
      <dsp:spPr>
        <a:xfrm>
          <a:off x="1764575" y="2884789"/>
          <a:ext cx="342573" cy="3975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764575" y="2964297"/>
        <a:ext cx="239801" cy="238524"/>
      </dsp:txXfrm>
    </dsp:sp>
    <dsp:sp modelId="{A0C5689B-60D1-4741-804F-AB4FF51C2F1A}">
      <dsp:nvSpPr>
        <dsp:cNvPr id="0" name=""/>
        <dsp:cNvSpPr/>
      </dsp:nvSpPr>
      <dsp:spPr>
        <a:xfrm>
          <a:off x="2249348" y="2160278"/>
          <a:ext cx="1602983" cy="1846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Utility matches customers to the building</a:t>
          </a:r>
          <a:endParaRPr lang="en-US" sz="2000" kern="1200" dirty="0"/>
        </a:p>
      </dsp:txBody>
      <dsp:txXfrm>
        <a:off x="2296298" y="2207228"/>
        <a:ext cx="1509083" cy="1752662"/>
      </dsp:txXfrm>
    </dsp:sp>
    <dsp:sp modelId="{B8E8F6FD-595F-40F3-9A1A-45708E8884FD}">
      <dsp:nvSpPr>
        <dsp:cNvPr id="0" name=""/>
        <dsp:cNvSpPr/>
      </dsp:nvSpPr>
      <dsp:spPr>
        <a:xfrm>
          <a:off x="4012630" y="2884789"/>
          <a:ext cx="339832" cy="3975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012630" y="2964297"/>
        <a:ext cx="237882" cy="238524"/>
      </dsp:txXfrm>
    </dsp:sp>
    <dsp:sp modelId="{91349862-9B4D-4D6E-9165-3BBEE2D85047}">
      <dsp:nvSpPr>
        <dsp:cNvPr id="0" name=""/>
        <dsp:cNvSpPr/>
      </dsp:nvSpPr>
      <dsp:spPr>
        <a:xfrm>
          <a:off x="4493526" y="2160278"/>
          <a:ext cx="1602983" cy="1846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Owner confirms that list of customers represents the building</a:t>
          </a:r>
          <a:endParaRPr lang="en-US" sz="2000" kern="1200" dirty="0"/>
        </a:p>
      </dsp:txBody>
      <dsp:txXfrm>
        <a:off x="4540476" y="2207228"/>
        <a:ext cx="1509083" cy="1752662"/>
      </dsp:txXfrm>
    </dsp:sp>
    <dsp:sp modelId="{EEFA9572-6DE0-47D6-A9B6-BFA2B1EC736B}">
      <dsp:nvSpPr>
        <dsp:cNvPr id="0" name=""/>
        <dsp:cNvSpPr/>
      </dsp:nvSpPr>
      <dsp:spPr>
        <a:xfrm>
          <a:off x="6256808" y="2884789"/>
          <a:ext cx="339832" cy="3975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256808" y="2964297"/>
        <a:ext cx="237882" cy="238524"/>
      </dsp:txXfrm>
    </dsp:sp>
    <dsp:sp modelId="{66AC9136-370B-4DFD-9CE0-485560E0834D}">
      <dsp:nvSpPr>
        <dsp:cNvPr id="0" name=""/>
        <dsp:cNvSpPr/>
      </dsp:nvSpPr>
      <dsp:spPr>
        <a:xfrm>
          <a:off x="6737703" y="2160278"/>
          <a:ext cx="1602983" cy="1846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Utility checks the consumer protection (4/50) rule</a:t>
          </a:r>
          <a:endParaRPr lang="en-US" sz="2000" kern="1200" dirty="0"/>
        </a:p>
      </dsp:txBody>
      <dsp:txXfrm>
        <a:off x="6784653" y="2207228"/>
        <a:ext cx="1509083" cy="1752662"/>
      </dsp:txXfrm>
    </dsp:sp>
    <dsp:sp modelId="{D0768D11-49AA-46C4-9E98-45697F3E419E}">
      <dsp:nvSpPr>
        <dsp:cNvPr id="0" name=""/>
        <dsp:cNvSpPr/>
      </dsp:nvSpPr>
      <dsp:spPr>
        <a:xfrm>
          <a:off x="8500985" y="2884789"/>
          <a:ext cx="339832" cy="3975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8500985" y="2964297"/>
        <a:ext cx="237882" cy="238524"/>
      </dsp:txXfrm>
    </dsp:sp>
    <dsp:sp modelId="{3B7C9814-0FD8-4A42-AE6C-5B84F0B18CD7}">
      <dsp:nvSpPr>
        <dsp:cNvPr id="0" name=""/>
        <dsp:cNvSpPr/>
      </dsp:nvSpPr>
      <dsp:spPr>
        <a:xfrm>
          <a:off x="8981881" y="2160278"/>
          <a:ext cx="1602983" cy="1846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Utility sends aggregated data*</a:t>
          </a:r>
          <a:endParaRPr lang="en-US" sz="2000" kern="1200" dirty="0"/>
        </a:p>
      </dsp:txBody>
      <dsp:txXfrm>
        <a:off x="9028831" y="2207228"/>
        <a:ext cx="1509083" cy="17526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BE025-885F-4F11-9396-6792B5B29A38}">
      <dsp:nvSpPr>
        <dsp:cNvPr id="0" name=""/>
        <dsp:cNvSpPr/>
      </dsp:nvSpPr>
      <dsp:spPr>
        <a:xfrm>
          <a:off x="9099" y="1239059"/>
          <a:ext cx="2719861" cy="1631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Notifications Sent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~July 1 2023</a:t>
          </a:r>
          <a:endParaRPr lang="en-US" sz="2100" kern="1200" dirty="0"/>
        </a:p>
      </dsp:txBody>
      <dsp:txXfrm>
        <a:off x="56896" y="1286856"/>
        <a:ext cx="2624267" cy="1536323"/>
      </dsp:txXfrm>
    </dsp:sp>
    <dsp:sp modelId="{61E7806A-DDA5-4949-886A-76B520A27FD6}">
      <dsp:nvSpPr>
        <dsp:cNvPr id="0" name=""/>
        <dsp:cNvSpPr/>
      </dsp:nvSpPr>
      <dsp:spPr>
        <a:xfrm>
          <a:off x="3000947" y="1717755"/>
          <a:ext cx="576610" cy="674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000947" y="1852660"/>
        <a:ext cx="403627" cy="404715"/>
      </dsp:txXfrm>
    </dsp:sp>
    <dsp:sp modelId="{73926DB9-54BC-435F-80E4-33B3DF2D0986}">
      <dsp:nvSpPr>
        <dsp:cNvPr id="0" name=""/>
        <dsp:cNvSpPr/>
      </dsp:nvSpPr>
      <dsp:spPr>
        <a:xfrm>
          <a:off x="3816906" y="1239059"/>
          <a:ext cx="2719861" cy="1631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Data Access Service available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Aug 1, 2023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864703" y="1286856"/>
        <a:ext cx="2624267" cy="1536323"/>
      </dsp:txXfrm>
    </dsp:sp>
    <dsp:sp modelId="{394D2FBF-F873-4FB2-AE66-E04083267FFB}">
      <dsp:nvSpPr>
        <dsp:cNvPr id="0" name=""/>
        <dsp:cNvSpPr/>
      </dsp:nvSpPr>
      <dsp:spPr>
        <a:xfrm>
          <a:off x="6808754" y="1717755"/>
          <a:ext cx="576610" cy="674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808754" y="1852660"/>
        <a:ext cx="403627" cy="404715"/>
      </dsp:txXfrm>
    </dsp:sp>
    <dsp:sp modelId="{3D377327-EECB-42FB-A838-058FA618A929}">
      <dsp:nvSpPr>
        <dsp:cNvPr id="0" name=""/>
        <dsp:cNvSpPr/>
      </dsp:nvSpPr>
      <dsp:spPr>
        <a:xfrm>
          <a:off x="7624713" y="1239059"/>
          <a:ext cx="2719861" cy="1631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First </a:t>
          </a:r>
          <a:r>
            <a:rPr lang="en-US" sz="2100" kern="1200" dirty="0" smtClean="0"/>
            <a:t>Submission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Oct 1, 2023</a:t>
          </a:r>
          <a:endParaRPr lang="en-US" sz="2100" kern="1200" dirty="0"/>
        </a:p>
      </dsp:txBody>
      <dsp:txXfrm>
        <a:off x="7672510" y="1286856"/>
        <a:ext cx="2624267" cy="1536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CFC33-01AF-4AC9-8422-C08568BE8A4C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968B-5F7F-4069-86C3-0EE1E78D7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9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be water or waste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5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7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We will have a</a:t>
            </a:r>
            <a:r>
              <a:rPr lang="en-US" baseline="0" dirty="0" smtClean="0">
                <a:cs typeface="Calibri"/>
              </a:rPr>
              <a:t> how-to-guide available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BPU</a:t>
            </a:r>
            <a:r>
              <a:rPr lang="en-US" baseline="0" dirty="0" smtClean="0"/>
              <a:t> Staff will determine if the exemption is indefinite or only for one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05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5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63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5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 up for listserv to participate in the public hearing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96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“How</a:t>
            </a:r>
            <a:r>
              <a:rPr lang="en-US" baseline="0" dirty="0" smtClean="0">
                <a:cs typeface="Calibri"/>
              </a:rPr>
              <a:t> to guide” to be published in 2Q.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968B-5F7F-4069-86C3-0EE1E78D74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4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amieson\Desktop\Copy of NJBPU 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/>
          <a:stretch>
            <a:fillRect/>
          </a:stretch>
        </p:blipFill>
        <p:spPr bwMode="auto">
          <a:xfrm>
            <a:off x="0" y="295276"/>
            <a:ext cx="1219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60405" y="5787103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1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11325514"/>
              </p:ext>
            </p:extLst>
          </p:nvPr>
        </p:nvGraphicFramePr>
        <p:xfrm>
          <a:off x="508000" y="762000"/>
          <a:ext cx="609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8800" y="1143000"/>
            <a:ext cx="4874003" cy="4038600"/>
          </a:xfrm>
        </p:spPr>
        <p:txBody>
          <a:bodyPr/>
          <a:lstStyle>
            <a:lvl1pPr algn="r">
              <a:defRPr sz="2800"/>
            </a:lvl1pPr>
            <a:lvl2pPr algn="r"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F357B-7382-42C6-B2AC-8C3892995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71EF5040-83C9-422B-BD6F-E87D87872E73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4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9812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2590800"/>
            <a:ext cx="5389033" cy="2854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B471C-F983-4089-88F3-BB8E7758D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42F69090-5D1B-49C6-A6F8-2E1703EDB3FD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2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6A90-C606-485D-BFEC-C66AD245E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3C511716-8F66-47BE-90DD-4518144A7F66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32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7276-94DC-4709-A57E-4388CAB6B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C438548B-63F6-4D17-A36F-FEB7E7D54384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4958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09601"/>
            <a:ext cx="7315200" cy="38131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0625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5306-24BB-4513-BC32-4D8608A662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9CC533D-4C71-47BC-B9E6-F62676F3C238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2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1AB8-DAA3-440A-BD4B-2BB425B71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6600C6C5-2F09-4CD8-9F0B-FF2989A9A170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04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25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876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186665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806773"/>
            <a:ext cx="5107208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186665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06773"/>
            <a:ext cx="5095357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91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4186238"/>
            <a:ext cx="12192000" cy="1300162"/>
            <a:chOff x="699" y="4186106"/>
            <a:chExt cx="9144000" cy="1300294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89" t="39326"/>
            <a:stretch>
              <a:fillRect/>
            </a:stretch>
          </p:blipFill>
          <p:spPr bwMode="auto">
            <a:xfrm>
              <a:off x="699" y="4186106"/>
              <a:ext cx="53594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9326" r="58334"/>
            <a:stretch>
              <a:fillRect/>
            </a:stretch>
          </p:blipFill>
          <p:spPr bwMode="auto">
            <a:xfrm>
              <a:off x="5334699" y="4186106"/>
              <a:ext cx="38100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475" y="6858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2362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0E84-E608-49FC-894A-0FECC615FE50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CC1D-7A16-4BFB-AEF2-2500911D3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08001" y="5683631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82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6933" y="457201"/>
            <a:ext cx="12192000" cy="1300163"/>
            <a:chOff x="699" y="4186106"/>
            <a:chExt cx="9144000" cy="1300294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89" t="39326"/>
            <a:stretch>
              <a:fillRect/>
            </a:stretch>
          </p:blipFill>
          <p:spPr bwMode="auto">
            <a:xfrm>
              <a:off x="699" y="4186106"/>
              <a:ext cx="53594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9326" r="58334"/>
            <a:stretch>
              <a:fillRect/>
            </a:stretch>
          </p:blipFill>
          <p:spPr bwMode="auto">
            <a:xfrm>
              <a:off x="5334699" y="4186106"/>
              <a:ext cx="38100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861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60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4DE0-AEE6-4714-8C7C-3F8C3AFDD52A}" type="datetime1">
              <a:rPr lang="en-US" smtClean="0"/>
              <a:t>3/7/2023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8219-A66B-45BB-A158-9C3694CE9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08001" y="5791200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1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amieson\Desktop\Copy of NJBPU 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/>
          <a:stretch>
            <a:fillRect/>
          </a:stretch>
        </p:blipFill>
        <p:spPr bwMode="auto">
          <a:xfrm>
            <a:off x="0" y="295276"/>
            <a:ext cx="1219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-43976" y="1849376"/>
            <a:ext cx="12235976" cy="3813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00" y="1600200"/>
            <a:ext cx="4470400" cy="3048000"/>
          </a:xfrm>
          <a:prstGeom prst="rect">
            <a:avLst/>
          </a:prstGeom>
          <a:solidFill>
            <a:srgbClr val="95C9FD">
              <a:alpha val="54902"/>
            </a:srgbClr>
          </a:solidFill>
        </p:spPr>
        <p:txBody>
          <a:bodyPr/>
          <a:lstStyle>
            <a:lvl1pPr algn="l">
              <a:defRPr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72637" y="5771706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48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4876800" cy="3867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A71B-8B25-4844-9CF6-8ED832BD3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83CE44D4-0AEE-402B-A201-99973B846A58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34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97163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884219"/>
            <a:ext cx="5106004" cy="3906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1884219"/>
            <a:ext cx="5094154" cy="3906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60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876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186665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806773"/>
            <a:ext cx="5107208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186665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06773"/>
            <a:ext cx="5095357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90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1AB8-DAA3-440A-BD4B-2BB425B71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6600C6C5-2F09-4CD8-9F0B-FF2989A9A170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14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E2C1-64F2-48F8-A981-CB670B829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60958B1-0316-49F1-BA10-0CFF8C8820EB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66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E393-60F6-4612-8FB5-4F3506215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1005341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8AE8-448B-40DB-93C9-5B41454D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06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524000"/>
            <a:ext cx="4011084" cy="113030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0" y="273051"/>
            <a:ext cx="6299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43201"/>
            <a:ext cx="4011084" cy="3395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15B1-6467-4C62-96D0-57D4E6039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2336539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475" y="6858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2362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0E84-E608-49FC-894A-0FECC615FE50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CC1D-7A16-4BFB-AEF2-2500911D3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8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876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186665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806773"/>
            <a:ext cx="5107208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186665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06773"/>
            <a:ext cx="5095357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7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19400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2819400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65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1AB8-DAA3-440A-BD4B-2BB425B71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6600C6C5-2F09-4CD8-9F0B-FF2989A9A170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6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amieson\Desktop\Copy of NJBPU 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/>
          <a:stretch>
            <a:fillRect/>
          </a:stretch>
        </p:blipFill>
        <p:spPr bwMode="auto">
          <a:xfrm>
            <a:off x="0" y="295276"/>
            <a:ext cx="1219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0E84-E608-49FC-894A-0FECC615FE50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CC1D-7A16-4BFB-AEF2-2500911D3F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60405" y="5787103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69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amieson\Desktop\Copy of NJBPU 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/>
          <a:stretch>
            <a:fillRect/>
          </a:stretch>
        </p:blipFill>
        <p:spPr bwMode="auto">
          <a:xfrm>
            <a:off x="0" y="295276"/>
            <a:ext cx="1219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-43976" y="1849376"/>
            <a:ext cx="12235976" cy="3813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00" y="1600200"/>
            <a:ext cx="4470400" cy="3048000"/>
          </a:xfrm>
          <a:prstGeom prst="rect">
            <a:avLst/>
          </a:prstGeom>
          <a:solidFill>
            <a:srgbClr val="95C9FD">
              <a:alpha val="54902"/>
            </a:srgbClr>
          </a:solidFill>
        </p:spPr>
        <p:txBody>
          <a:bodyPr/>
          <a:lstStyle>
            <a:lvl1pPr algn="l">
              <a:defRPr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9FA22-7C81-4FCA-8996-695A0152D6B9}" type="datetime1">
              <a:rPr lang="en-US" smtClean="0"/>
              <a:t>3/7/2023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5539-4EE7-4811-B9EB-ED2243C7E6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72637" y="5771706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40257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19400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2819400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C4A5D-EC5B-4EF3-976E-A1E2E4C2D3BB}" type="datetime1">
              <a:rPr lang="en-US" smtClean="0"/>
              <a:t>3/7/2023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5539-4EE7-4811-B9EB-ED2243C7E6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38230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C6C5-2F09-4CD8-9F0B-FF2989A9A170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1AB8-DAA3-440A-BD4B-2BB425B714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99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E393-60F6-4612-8FB5-4F3506215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3072806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8AE8-448B-40DB-93C9-5B41454D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95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876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186665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806773"/>
            <a:ext cx="5107208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186665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06773"/>
            <a:ext cx="5095357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64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E2C1-64F2-48F8-A981-CB670B829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60958B1-0316-49F1-BA10-0CFF8C8820EB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17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4876800" cy="3867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A71B-8B25-4844-9CF6-8ED832BD3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83CE44D4-0AEE-402B-A201-99973B846A58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0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2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E2C1-64F2-48F8-A981-CB670B829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60958B1-0316-49F1-BA10-0CFF8C8820EB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41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49251117"/>
              </p:ext>
            </p:extLst>
          </p:nvPr>
        </p:nvGraphicFramePr>
        <p:xfrm>
          <a:off x="508000" y="762000"/>
          <a:ext cx="609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8800" y="1143000"/>
            <a:ext cx="4874003" cy="4038600"/>
          </a:xfrm>
        </p:spPr>
        <p:txBody>
          <a:bodyPr/>
          <a:lstStyle>
            <a:lvl1pPr algn="r">
              <a:defRPr sz="2800"/>
            </a:lvl1pPr>
            <a:lvl2pPr algn="r"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F357B-7382-42C6-B2AC-8C3892995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71EF5040-83C9-422B-BD6F-E87D87872E73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35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9812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2590800"/>
            <a:ext cx="5389033" cy="2854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B471C-F983-4089-88F3-BB8E7758D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42F69090-5D1B-49C6-A6F8-2E1703EDB3FD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73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6A90-C606-485D-BFEC-C66AD245E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3C511716-8F66-47BE-90DD-4518144A7F66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69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7276-94DC-4709-A57E-4388CAB6B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C438548B-63F6-4D17-A36F-FEB7E7D54384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296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4958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09601"/>
            <a:ext cx="7315200" cy="38131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0625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5306-24BB-4513-BC32-4D8608A662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9CC533D-4C71-47BC-B9E6-F62676F3C238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54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1AB8-DAA3-440A-BD4B-2BB425B71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6600C6C5-2F09-4CD8-9F0B-FF2989A9A170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64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0E84-E608-49FC-894A-0FECC615FE50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CC1D-7A16-4BFB-AEF2-2500911D3F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73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8AE8-448B-40DB-93C9-5B41454D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29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876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186665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806773"/>
            <a:ext cx="5107208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186665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06773"/>
            <a:ext cx="5095357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3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49396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81018"/>
            <a:ext cx="10353762" cy="41101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06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4186238"/>
            <a:ext cx="12192000" cy="1300162"/>
            <a:chOff x="699" y="4186106"/>
            <a:chExt cx="9144000" cy="1300294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89" t="39326"/>
            <a:stretch>
              <a:fillRect/>
            </a:stretch>
          </p:blipFill>
          <p:spPr bwMode="auto">
            <a:xfrm>
              <a:off x="699" y="4186106"/>
              <a:ext cx="53594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9326" r="58334"/>
            <a:stretch>
              <a:fillRect/>
            </a:stretch>
          </p:blipFill>
          <p:spPr bwMode="auto">
            <a:xfrm>
              <a:off x="5334699" y="4186106"/>
              <a:ext cx="38100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475" y="6858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2362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0E84-E608-49FC-894A-0FECC615FE50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CC1D-7A16-4BFB-AEF2-2500911D3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08001" y="5683631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72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6933" y="457201"/>
            <a:ext cx="12192000" cy="1300163"/>
            <a:chOff x="699" y="4186106"/>
            <a:chExt cx="9144000" cy="1300294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89" t="39326"/>
            <a:stretch>
              <a:fillRect/>
            </a:stretch>
          </p:blipFill>
          <p:spPr bwMode="auto">
            <a:xfrm>
              <a:off x="699" y="4186106"/>
              <a:ext cx="53594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9326" r="58334"/>
            <a:stretch>
              <a:fillRect/>
            </a:stretch>
          </p:blipFill>
          <p:spPr bwMode="auto">
            <a:xfrm>
              <a:off x="5334699" y="4186106"/>
              <a:ext cx="38100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861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60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4DE0-AEE6-4714-8C7C-3F8C3AFDD52A}" type="datetime1">
              <a:rPr lang="en-US" smtClean="0"/>
              <a:t>3/7/2023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8219-A66B-45BB-A158-9C3694CE9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08001" y="5791200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821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4876800" cy="3867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A71B-8B25-4844-9CF6-8ED832BD3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83CE44D4-0AEE-402B-A201-99973B846A58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833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8AE8-448B-40DB-93C9-5B41454D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58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876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186665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806773"/>
            <a:ext cx="5107208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186665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06773"/>
            <a:ext cx="5095357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790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1AB8-DAA3-440A-BD4B-2BB425B71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6600C6C5-2F09-4CD8-9F0B-FF2989A9A170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E2C1-64F2-48F8-A981-CB670B829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60958B1-0316-49F1-BA10-0CFF8C8820EB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80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E393-60F6-4612-8FB5-4F3506215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1266640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8AE8-448B-40DB-93C9-5B41454D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673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524000"/>
            <a:ext cx="4011084" cy="113030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0" y="273051"/>
            <a:ext cx="6299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43201"/>
            <a:ext cx="4011084" cy="3395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15B1-6467-4C62-96D0-57D4E6039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231585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97163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884219"/>
            <a:ext cx="5106004" cy="3906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1884219"/>
            <a:ext cx="5094154" cy="3906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345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amieson\Desktop\Copy of NJBPU 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/>
          <a:stretch>
            <a:fillRect/>
          </a:stretch>
        </p:blipFill>
        <p:spPr bwMode="auto">
          <a:xfrm>
            <a:off x="0" y="295276"/>
            <a:ext cx="1219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0E84-E608-49FC-894A-0FECC615FE50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CC1D-7A16-4BFB-AEF2-2500911D3F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60405" y="5787103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2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amieson\Desktop\Copy of NJBPU 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/>
          <a:stretch>
            <a:fillRect/>
          </a:stretch>
        </p:blipFill>
        <p:spPr bwMode="auto">
          <a:xfrm>
            <a:off x="0" y="295276"/>
            <a:ext cx="1219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-43976" y="1849376"/>
            <a:ext cx="12235976" cy="3813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00" y="1600200"/>
            <a:ext cx="4470400" cy="3048000"/>
          </a:xfrm>
          <a:prstGeom prst="rect">
            <a:avLst/>
          </a:prstGeom>
          <a:solidFill>
            <a:srgbClr val="95C9FD">
              <a:alpha val="54902"/>
            </a:srgbClr>
          </a:solidFill>
        </p:spPr>
        <p:txBody>
          <a:bodyPr/>
          <a:lstStyle>
            <a:lvl1pPr algn="l">
              <a:defRPr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C9FF-D323-4475-8B1F-14DCFDE6B878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4FD9-317F-4207-8BC5-DAE50D0DE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72637" y="5771706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69661"/>
      </p:ext>
    </p:extLst>
  </p:cSld>
  <p:clrMapOvr>
    <a:masterClrMapping/>
  </p:clrMapOvr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19400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2819400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C9FF-D323-4475-8B1F-14DCFDE6B878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4FD9-317F-4207-8BC5-DAE50D0DE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02207"/>
      </p:ext>
    </p:extLst>
  </p:cSld>
  <p:clrMapOvr>
    <a:masterClrMapping/>
  </p:clrMapOvr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C6C5-2F09-4CD8-9F0B-FF2989A9A170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1AB8-DAA3-440A-BD4B-2BB425B714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199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4876800" cy="3867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A71B-8B25-4844-9CF6-8ED832BD3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83CE44D4-0AEE-402B-A201-99973B846A58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613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E2C1-64F2-48F8-A981-CB670B829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60958B1-0316-49F1-BA10-0CFF8C8820EB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45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8AE8-448B-40DB-93C9-5B41454D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366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876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186665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806773"/>
            <a:ext cx="5107208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186665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06773"/>
            <a:ext cx="5095357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4876800" cy="3867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A71B-8B25-4844-9CF6-8ED832BD3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83CE44D4-0AEE-402B-A201-99973B846A58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654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E2C1-64F2-48F8-A981-CB670B829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60958B1-0316-49F1-BA10-0CFF8C8820EB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4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4876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186665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806773"/>
            <a:ext cx="5107208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186665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06773"/>
            <a:ext cx="5095357" cy="2984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575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55096595"/>
              </p:ext>
            </p:extLst>
          </p:nvPr>
        </p:nvGraphicFramePr>
        <p:xfrm>
          <a:off x="508000" y="762000"/>
          <a:ext cx="609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8800" y="1143000"/>
            <a:ext cx="4874003" cy="4038600"/>
          </a:xfrm>
        </p:spPr>
        <p:txBody>
          <a:bodyPr/>
          <a:lstStyle>
            <a:lvl1pPr algn="r">
              <a:defRPr sz="2800"/>
            </a:lvl1pPr>
            <a:lvl2pPr algn="r"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F357B-7382-42C6-B2AC-8C3892995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71EF5040-83C9-422B-BD6F-E87D87872E73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56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9812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2590800"/>
            <a:ext cx="5389033" cy="2854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B471C-F983-4089-88F3-BB8E7758D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42F69090-5D1B-49C6-A6F8-2E1703EDB3FD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716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6A90-C606-485D-BFEC-C66AD245E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3C511716-8F66-47BE-90DD-4518144A7F66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610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7276-94DC-4709-A57E-4388CAB6B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C438548B-63F6-4D17-A36F-FEB7E7D54384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845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4958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09601"/>
            <a:ext cx="7315200" cy="38131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0625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5306-24BB-4513-BC32-4D8608A662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9CC533D-4C71-47BC-B9E6-F62676F3C238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484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1AB8-DAA3-440A-BD4B-2BB425B71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6600C6C5-2F09-4CD8-9F0B-FF2989A9A170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113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4186238"/>
            <a:ext cx="12192000" cy="1300162"/>
            <a:chOff x="699" y="4186106"/>
            <a:chExt cx="9144000" cy="1300294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89" t="39326"/>
            <a:stretch>
              <a:fillRect/>
            </a:stretch>
          </p:blipFill>
          <p:spPr bwMode="auto">
            <a:xfrm>
              <a:off x="699" y="4186106"/>
              <a:ext cx="53594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9326" r="58334"/>
            <a:stretch>
              <a:fillRect/>
            </a:stretch>
          </p:blipFill>
          <p:spPr bwMode="auto">
            <a:xfrm>
              <a:off x="5334699" y="4186106"/>
              <a:ext cx="38100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475" y="6858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2362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0E84-E608-49FC-894A-0FECC615FE50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CC1D-7A16-4BFB-AEF2-2500911D3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08001" y="5683631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31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6933" y="457201"/>
            <a:ext cx="12192000" cy="1300163"/>
            <a:chOff x="699" y="4186106"/>
            <a:chExt cx="9144000" cy="1300294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89" t="39326"/>
            <a:stretch>
              <a:fillRect/>
            </a:stretch>
          </p:blipFill>
          <p:spPr bwMode="auto">
            <a:xfrm>
              <a:off x="699" y="4186106"/>
              <a:ext cx="53594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9326" r="58334"/>
            <a:stretch>
              <a:fillRect/>
            </a:stretch>
          </p:blipFill>
          <p:spPr bwMode="auto">
            <a:xfrm>
              <a:off x="5334699" y="4186106"/>
              <a:ext cx="3810000" cy="13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861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60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4DE0-AEE6-4714-8C7C-3F8C3AFDD52A}" type="datetime1">
              <a:rPr lang="en-US" smtClean="0"/>
              <a:t>3/7/2023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www.nj.gov/bpu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8219-A66B-45BB-A158-9C3694CE9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7330" r="6528" b="23997"/>
          <a:stretch/>
        </p:blipFill>
        <p:spPr>
          <a:xfrm>
            <a:off x="508001" y="5791200"/>
            <a:ext cx="450736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881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E393-60F6-4612-8FB5-4F3506215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18236419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8AE8-448B-40DB-93C9-5B41454D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6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2126"/>
            <a:ext cx="12192000" cy="879475"/>
          </a:xfrm>
          <a:prstGeom prst="rect">
            <a:avLst/>
          </a:prstGeom>
          <a:gradFill flip="none" rotWithShape="1">
            <a:gsLst>
              <a:gs pos="0">
                <a:srgbClr val="FCF9D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4876800" cy="3867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A71B-8B25-4844-9CF6-8ED832BD3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83CE44D4-0AEE-402B-A201-99973B846A58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849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524000"/>
            <a:ext cx="4011084" cy="113030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0" y="273051"/>
            <a:ext cx="6299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43201"/>
            <a:ext cx="4011084" cy="3395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15B1-6467-4C62-96D0-57D4E6039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31285895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646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44D4-0AEE-402B-A201-99973B846A58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9A71B-8B25-4844-9CF6-8ED832BD3C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13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309AB-9A01-4236-9511-B96D35C17FB1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FDA6A-78BD-451D-A8B9-707376EFA5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01542"/>
      </p:ext>
    </p:extLst>
  </p:cSld>
  <p:clrMapOvr>
    <a:masterClrMapping/>
  </p:clrMapOvr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309AB-9A01-4236-9511-B96D35C17FB1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FDA6A-78BD-451D-A8B9-707376EFA5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23180"/>
      </p:ext>
    </p:extLst>
  </p:cSld>
  <p:clrMapOvr>
    <a:masterClrMapping/>
  </p:clrMapOvr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235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11716-8F66-47BE-90DD-4518144A7F66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C6A90-C606-485D-BFEC-C66AD245E0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397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0C6C5-2F09-4CD8-9F0B-FF2989A9A170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E1AB8-DAA3-440A-BD4B-2BB425B714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442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8548B-63F6-4D17-A36F-FEB7E7D54384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27276-94DC-4709-A57E-4388CAB6B0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63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C533D-4C71-47BC-B9E6-F62676F3C238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B5306-24BB-4513-BC32-4D8608A662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2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E2C1-64F2-48F8-A981-CB670B829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960958B1-0316-49F1-BA10-0CFF8C8820EB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689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141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487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2666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056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286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671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309AB-9A01-4236-9511-B96D35C17FB1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FDA6A-78BD-451D-A8B9-707376EFA5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87689"/>
      </p:ext>
    </p:extLst>
  </p:cSld>
  <p:clrMapOvr>
    <a:masterClrMapping/>
  </p:clrMapOvr>
  <p:hf hdr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309AB-9A01-4236-9511-B96D35C17FB1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FDA6A-78BD-451D-A8B9-707376EFA5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9286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4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4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4000">
              <a:srgbClr val="FFFF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9" name="Picture 2" descr="C:\Users\jamieson\Desktop\Copy of NJBPU P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/>
          <a:stretch>
            <a:fillRect/>
          </a:stretch>
        </p:blipFill>
        <p:spPr bwMode="auto">
          <a:xfrm>
            <a:off x="0" y="295276"/>
            <a:ext cx="1219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78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1F5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10000"/>
        <a:buFont typeface="Arial" pitchFamily="34" charset="0"/>
        <a:buChar char="•"/>
        <a:defRPr sz="2800" kern="1200">
          <a:solidFill>
            <a:srgbClr val="001F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Arial" pitchFamily="34" charset="0"/>
        <a:buChar char="›"/>
        <a:defRPr sz="2400" kern="1200">
          <a:solidFill>
            <a:srgbClr val="001F5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»"/>
        <a:defRPr sz="2000" kern="1200">
          <a:solidFill>
            <a:srgbClr val="001F5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–"/>
        <a:defRPr kern="1200">
          <a:solidFill>
            <a:srgbClr val="001F5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kern="1200">
          <a:solidFill>
            <a:srgbClr val="001F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4000">
              <a:srgbClr val="FFFF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33600"/>
            <a:ext cx="10972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1FDA6A-78BD-451D-A8B9-707376EFA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2"/>
          <a:stretch>
            <a:fillRect/>
          </a:stretch>
        </p:blipFill>
        <p:spPr bwMode="auto">
          <a:xfrm>
            <a:off x="0" y="4495801"/>
            <a:ext cx="12192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609600" y="5821364"/>
            <a:ext cx="335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>
                <a:solidFill>
                  <a:schemeClr val="bg1"/>
                </a:solidFill>
                <a:latin typeface="Arial Black" pitchFamily="34" charset="0"/>
              </a:rPr>
              <a:t>www.nj.gov/bpu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0CB309AB-9A01-4236-9511-B96D35C17FB1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1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10000"/>
        <a:buFont typeface="Arial" pitchFamily="34" charset="0"/>
        <a:buChar char="•"/>
        <a:defRPr sz="2800" kern="1200">
          <a:solidFill>
            <a:srgbClr val="001F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Arial" pitchFamily="34" charset="0"/>
        <a:buChar char="›"/>
        <a:defRPr sz="2400" kern="1200">
          <a:solidFill>
            <a:srgbClr val="001F5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»"/>
        <a:defRPr sz="2000" kern="1200">
          <a:solidFill>
            <a:srgbClr val="001F5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–"/>
        <a:defRPr kern="1200">
          <a:solidFill>
            <a:srgbClr val="001F5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kern="1200">
          <a:solidFill>
            <a:srgbClr val="001F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4000">
              <a:srgbClr val="FFFF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175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33600"/>
            <a:ext cx="10972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FB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54C9FF-D323-4475-8B1F-14DCFDE6B878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694FD9-317F-4207-8BC5-DAE50D0DE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1F5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10000"/>
        <a:buFont typeface="Arial" pitchFamily="34" charset="0"/>
        <a:buChar char="•"/>
        <a:defRPr sz="2800" kern="1200">
          <a:solidFill>
            <a:srgbClr val="001F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Arial" pitchFamily="34" charset="0"/>
        <a:buChar char="›"/>
        <a:defRPr sz="2400" kern="1200">
          <a:solidFill>
            <a:srgbClr val="001F5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»"/>
        <a:defRPr sz="2000" kern="1200">
          <a:solidFill>
            <a:srgbClr val="001F5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–"/>
        <a:defRPr kern="1200">
          <a:solidFill>
            <a:srgbClr val="001F5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kern="1200">
          <a:solidFill>
            <a:srgbClr val="001F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5486400" y="533400"/>
            <a:ext cx="64008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B85539-4EE7-4811-B9EB-ED2243C7E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984" y="533400"/>
            <a:ext cx="4775200" cy="611505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101" name="Group 10"/>
          <p:cNvGrpSpPr>
            <a:grpSpLocks/>
          </p:cNvGrpSpPr>
          <p:nvPr/>
        </p:nvGrpSpPr>
        <p:grpSpPr bwMode="auto">
          <a:xfrm>
            <a:off x="711200" y="84139"/>
            <a:ext cx="1966384" cy="1495425"/>
            <a:chOff x="964157" y="43410"/>
            <a:chExt cx="1931443" cy="1957366"/>
          </a:xfrm>
        </p:grpSpPr>
        <p:sp>
          <p:nvSpPr>
            <p:cNvPr id="10" name="Oval 9"/>
            <p:cNvSpPr/>
            <p:nvPr/>
          </p:nvSpPr>
          <p:spPr>
            <a:xfrm>
              <a:off x="964157" y="43410"/>
              <a:ext cx="1931443" cy="19573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569" y="152784"/>
              <a:ext cx="1738618" cy="1738618"/>
            </a:xfrm>
            <a:prstGeom prst="ellipse">
              <a:avLst/>
            </a:prstGeom>
          </p:spPr>
        </p:pic>
      </p:grpSp>
      <p:sp>
        <p:nvSpPr>
          <p:cNvPr id="41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5517" y="1828801"/>
            <a:ext cx="42820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303522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399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Arial (body)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Arial (body)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Arial (body)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Arial (body)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Arial (body)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70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  <p:sldLayoutId id="214748401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4000">
              <a:srgbClr val="FFFF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33600"/>
            <a:ext cx="10972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1FDA6A-78BD-451D-A8B9-707376EFA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2"/>
          <a:stretch>
            <a:fillRect/>
          </a:stretch>
        </p:blipFill>
        <p:spPr bwMode="auto">
          <a:xfrm>
            <a:off x="0" y="4495801"/>
            <a:ext cx="12192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609600" y="5821364"/>
            <a:ext cx="335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>
                <a:solidFill>
                  <a:schemeClr val="bg1"/>
                </a:solidFill>
                <a:latin typeface="Arial Black" pitchFamily="34" charset="0"/>
              </a:rPr>
              <a:t>www.nj.gov/bpu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0CB309AB-9A01-4236-9511-B96D35C17FB1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93" r:id="rId9"/>
    <p:sldLayoutId id="2147483695" r:id="rId1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10000"/>
        <a:buFont typeface="Arial" pitchFamily="34" charset="0"/>
        <a:buChar char="•"/>
        <a:defRPr sz="2800" kern="1200">
          <a:solidFill>
            <a:srgbClr val="001F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Arial" pitchFamily="34" charset="0"/>
        <a:buChar char="›"/>
        <a:defRPr sz="2400" kern="1200">
          <a:solidFill>
            <a:srgbClr val="001F5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»"/>
        <a:defRPr sz="2000" kern="1200">
          <a:solidFill>
            <a:srgbClr val="001F5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–"/>
        <a:defRPr kern="1200">
          <a:solidFill>
            <a:srgbClr val="001F5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kern="1200">
          <a:solidFill>
            <a:srgbClr val="001F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4000">
              <a:srgbClr val="FFFF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175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33600"/>
            <a:ext cx="10972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FB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54C9FF-D323-4475-8B1F-14DCFDE6B878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694FD9-317F-4207-8BC5-DAE50D0DE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6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6" r:id="rId3"/>
    <p:sldLayoutId id="2147483697" r:id="rId4"/>
    <p:sldLayoutId id="2147483698" r:id="rId5"/>
    <p:sldLayoutId id="2147483699" r:id="rId6"/>
    <p:sldLayoutId id="2147483761" r:id="rId7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1F5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10000"/>
        <a:buFont typeface="Arial" pitchFamily="34" charset="0"/>
        <a:buChar char="•"/>
        <a:defRPr sz="2800" kern="1200">
          <a:solidFill>
            <a:srgbClr val="001F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Arial" pitchFamily="34" charset="0"/>
        <a:buChar char="›"/>
        <a:defRPr sz="2400" kern="1200">
          <a:solidFill>
            <a:srgbClr val="001F5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»"/>
        <a:defRPr sz="2000" kern="1200">
          <a:solidFill>
            <a:srgbClr val="001F5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–"/>
        <a:defRPr kern="1200">
          <a:solidFill>
            <a:srgbClr val="001F5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kern="1200">
          <a:solidFill>
            <a:srgbClr val="001F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5486400" y="533400"/>
            <a:ext cx="64008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B85539-4EE7-4811-B9EB-ED2243C7E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984" y="533400"/>
            <a:ext cx="4775200" cy="611505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101" name="Group 10"/>
          <p:cNvGrpSpPr>
            <a:grpSpLocks/>
          </p:cNvGrpSpPr>
          <p:nvPr/>
        </p:nvGrpSpPr>
        <p:grpSpPr bwMode="auto">
          <a:xfrm>
            <a:off x="711200" y="84139"/>
            <a:ext cx="1966384" cy="1495425"/>
            <a:chOff x="964157" y="43410"/>
            <a:chExt cx="1931443" cy="1957366"/>
          </a:xfrm>
        </p:grpSpPr>
        <p:sp>
          <p:nvSpPr>
            <p:cNvPr id="10" name="Oval 9"/>
            <p:cNvSpPr/>
            <p:nvPr/>
          </p:nvSpPr>
          <p:spPr>
            <a:xfrm>
              <a:off x="964157" y="43410"/>
              <a:ext cx="1931443" cy="19573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569" y="152784"/>
              <a:ext cx="1738618" cy="1738618"/>
            </a:xfrm>
            <a:prstGeom prst="ellipse">
              <a:avLst/>
            </a:prstGeom>
          </p:spPr>
        </p:pic>
      </p:grpSp>
      <p:sp>
        <p:nvSpPr>
          <p:cNvPr id="41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5517" y="1828801"/>
            <a:ext cx="42820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6466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700" r:id="rId4"/>
    <p:sldLayoutId id="2147483701" r:id="rId5"/>
    <p:sldLayoutId id="2147483702" r:id="rId6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399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Arial (body)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Arial (body)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Arial (body)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Arial (body)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Arial (body)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4000">
              <a:srgbClr val="FFFF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9" name="Picture 2" descr="C:\Users\jamieson\Desktop\Copy of NJBPU PP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/>
          <a:stretch>
            <a:fillRect/>
          </a:stretch>
        </p:blipFill>
        <p:spPr bwMode="auto">
          <a:xfrm>
            <a:off x="0" y="295276"/>
            <a:ext cx="1219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51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60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1F5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10000"/>
        <a:buFont typeface="Arial" pitchFamily="34" charset="0"/>
        <a:buChar char="•"/>
        <a:defRPr sz="2800" kern="1200">
          <a:solidFill>
            <a:srgbClr val="001F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Arial" pitchFamily="34" charset="0"/>
        <a:buChar char="›"/>
        <a:defRPr sz="2400" kern="1200">
          <a:solidFill>
            <a:srgbClr val="001F5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»"/>
        <a:defRPr sz="2000" kern="1200">
          <a:solidFill>
            <a:srgbClr val="001F5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–"/>
        <a:defRPr kern="1200">
          <a:solidFill>
            <a:srgbClr val="001F5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kern="1200">
          <a:solidFill>
            <a:srgbClr val="001F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4000">
              <a:srgbClr val="FFFF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33600"/>
            <a:ext cx="10972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1FDA6A-78BD-451D-A8B9-707376EFA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2"/>
          <a:stretch>
            <a:fillRect/>
          </a:stretch>
        </p:blipFill>
        <p:spPr bwMode="auto">
          <a:xfrm>
            <a:off x="0" y="4495801"/>
            <a:ext cx="12192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609600" y="5821364"/>
            <a:ext cx="335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>
                <a:solidFill>
                  <a:schemeClr val="bg1"/>
                </a:solidFill>
                <a:latin typeface="Arial Black" pitchFamily="34" charset="0"/>
              </a:rPr>
              <a:t>www.nj.gov/bpu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fld id="{0CB309AB-9A01-4236-9511-B96D35C17FB1}" type="datetime1">
              <a:rPr lang="en-US" smtClean="0"/>
              <a:t>3/7/2023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4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7" r:id="rId9"/>
    <p:sldLayoutId id="2147483728" r:id="rId10"/>
    <p:sldLayoutId id="214748372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10000"/>
        <a:buFont typeface="Arial" pitchFamily="34" charset="0"/>
        <a:buChar char="•"/>
        <a:defRPr sz="2800" kern="1200">
          <a:solidFill>
            <a:srgbClr val="001F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Arial" pitchFamily="34" charset="0"/>
        <a:buChar char="›"/>
        <a:defRPr sz="2400" kern="1200">
          <a:solidFill>
            <a:srgbClr val="001F5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»"/>
        <a:defRPr sz="2000" kern="1200">
          <a:solidFill>
            <a:srgbClr val="001F5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–"/>
        <a:defRPr kern="1200">
          <a:solidFill>
            <a:srgbClr val="001F5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kern="1200">
          <a:solidFill>
            <a:srgbClr val="001F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4000">
              <a:srgbClr val="FFFF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175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33600"/>
            <a:ext cx="10972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FB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54C9FF-D323-4475-8B1F-14DCFDE6B878}" type="datetime1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694FD9-317F-4207-8BC5-DAE50D0DE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0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1F5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10000"/>
        <a:buFont typeface="Arial" pitchFamily="34" charset="0"/>
        <a:buChar char="•"/>
        <a:defRPr sz="2800" kern="1200">
          <a:solidFill>
            <a:srgbClr val="001F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Arial" pitchFamily="34" charset="0"/>
        <a:buChar char="›"/>
        <a:defRPr sz="2400" kern="1200">
          <a:solidFill>
            <a:srgbClr val="001F5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»"/>
        <a:defRPr sz="2000" kern="1200">
          <a:solidFill>
            <a:srgbClr val="001F5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–"/>
        <a:defRPr kern="1200">
          <a:solidFill>
            <a:srgbClr val="001F5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kern="1200">
          <a:solidFill>
            <a:srgbClr val="001F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5486400" y="533400"/>
            <a:ext cx="64008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B85539-4EE7-4811-B9EB-ED2243C7E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984" y="533400"/>
            <a:ext cx="4775200" cy="611505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101" name="Group 10"/>
          <p:cNvGrpSpPr>
            <a:grpSpLocks/>
          </p:cNvGrpSpPr>
          <p:nvPr/>
        </p:nvGrpSpPr>
        <p:grpSpPr bwMode="auto">
          <a:xfrm>
            <a:off x="711200" y="84139"/>
            <a:ext cx="1966384" cy="1495425"/>
            <a:chOff x="964157" y="43410"/>
            <a:chExt cx="1931443" cy="1957366"/>
          </a:xfrm>
        </p:grpSpPr>
        <p:sp>
          <p:nvSpPr>
            <p:cNvPr id="10" name="Oval 9"/>
            <p:cNvSpPr/>
            <p:nvPr/>
          </p:nvSpPr>
          <p:spPr>
            <a:xfrm>
              <a:off x="964157" y="43410"/>
              <a:ext cx="1931443" cy="19573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569" y="152784"/>
              <a:ext cx="1738618" cy="1738618"/>
            </a:xfrm>
            <a:prstGeom prst="ellipse">
              <a:avLst/>
            </a:prstGeom>
          </p:spPr>
        </p:pic>
      </p:grpSp>
      <p:sp>
        <p:nvSpPr>
          <p:cNvPr id="41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5517" y="1828801"/>
            <a:ext cx="42820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898FBA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www.nj.gov/bpu</a:t>
            </a:r>
          </a:p>
        </p:txBody>
      </p:sp>
    </p:spTree>
    <p:extLst>
      <p:ext uri="{BB962C8B-B14F-4D97-AF65-F5344CB8AC3E}">
        <p14:creationId xmlns:p14="http://schemas.microsoft.com/office/powerpoint/2010/main" val="276629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399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Arial (body)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Arial (body)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Arial (body)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Arial (body)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Arial (body)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4000">
              <a:srgbClr val="FFFF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9" name="Picture 2" descr="C:\Users\jamieson\Desktop\Copy of NJBPU PP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9"/>
          <a:stretch>
            <a:fillRect/>
          </a:stretch>
        </p:blipFill>
        <p:spPr bwMode="auto">
          <a:xfrm>
            <a:off x="0" y="295276"/>
            <a:ext cx="1219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0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1F5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1F5B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110000"/>
        <a:buFont typeface="Arial" pitchFamily="34" charset="0"/>
        <a:buChar char="•"/>
        <a:defRPr sz="2800" kern="1200">
          <a:solidFill>
            <a:srgbClr val="001F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Arial" pitchFamily="34" charset="0"/>
        <a:buChar char="›"/>
        <a:defRPr sz="2400" kern="1200">
          <a:solidFill>
            <a:srgbClr val="001F5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»"/>
        <a:defRPr sz="2000" kern="1200">
          <a:solidFill>
            <a:srgbClr val="001F5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pitchFamily="34" charset="0"/>
        <a:buChar char="–"/>
        <a:defRPr kern="1200">
          <a:solidFill>
            <a:srgbClr val="001F5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kern="1200">
          <a:solidFill>
            <a:srgbClr val="001F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njcleanenergy.com/commercial-industrial/programs/cea-benchmarking" TargetMode="External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2749" y="1631246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NJ Energy </a:t>
            </a:r>
            <a:r>
              <a:rPr lang="en-US" dirty="0"/>
              <a:t>and Water </a:t>
            </a:r>
            <a:r>
              <a:rPr lang="en-US" dirty="0" smtClean="0"/>
              <a:t>Benchmarking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2038" y="4919239"/>
            <a:ext cx="8791575" cy="134555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NJ Board of Public Utilities</a:t>
            </a:r>
          </a:p>
          <a:p>
            <a:r>
              <a:rPr lang="en-US" dirty="0" smtClean="0">
                <a:cs typeface="Arial"/>
              </a:rPr>
              <a:t>March 7, 2022</a:t>
            </a:r>
            <a:endParaRPr lang="en-US" dirty="0">
              <a:cs typeface="Arial"/>
            </a:endParaRPr>
          </a:p>
        </p:txBody>
      </p:sp>
      <p:pic>
        <p:nvPicPr>
          <p:cNvPr id="1026" name="Picture 2" descr="BPU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" y="5007935"/>
            <a:ext cx="1735618" cy="171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njcleanenergy.com/files/template_images/NJCEPBPU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774" y="5708975"/>
            <a:ext cx="21907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8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Protection</a:t>
            </a:r>
            <a:br>
              <a:rPr lang="en-US" dirty="0" smtClean="0"/>
            </a:br>
            <a:r>
              <a:rPr lang="en-US" dirty="0" smtClean="0"/>
              <a:t>aka 4/50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regulated utility will automatically aggregate the customer data for the building if,</a:t>
            </a:r>
          </a:p>
          <a:p>
            <a:pPr lvl="1"/>
            <a:r>
              <a:rPr lang="en-US" sz="2000" dirty="0" smtClean="0"/>
              <a:t>There are </a:t>
            </a:r>
            <a:r>
              <a:rPr lang="en-US" sz="2000" b="1" u="sng" dirty="0" smtClean="0">
                <a:solidFill>
                  <a:srgbClr val="FF0000"/>
                </a:solidFill>
              </a:rPr>
              <a:t>four</a:t>
            </a:r>
            <a:r>
              <a:rPr lang="en-US" sz="2000" dirty="0" smtClean="0"/>
              <a:t> or more customers, and</a:t>
            </a:r>
          </a:p>
          <a:p>
            <a:pPr lvl="1"/>
            <a:r>
              <a:rPr lang="en-US" sz="2000" dirty="0" smtClean="0"/>
              <a:t>No one customer exceeds </a:t>
            </a:r>
            <a:r>
              <a:rPr lang="en-US" sz="2000" b="1" u="sng" dirty="0" smtClean="0">
                <a:solidFill>
                  <a:srgbClr val="FF0000"/>
                </a:solidFill>
              </a:rPr>
              <a:t>50%</a:t>
            </a:r>
            <a:r>
              <a:rPr lang="en-US" sz="2000" dirty="0" smtClean="0"/>
              <a:t> of the usage</a:t>
            </a:r>
          </a:p>
          <a:p>
            <a:endParaRPr lang="en-US" sz="2400" dirty="0" smtClean="0"/>
          </a:p>
          <a:p>
            <a:r>
              <a:rPr lang="en-US" sz="2400" dirty="0" smtClean="0"/>
              <a:t>If the 4/50 rule is not satisfied, then you will have to get consent from individual tenants to release their data.  Blank consent letters will be available from the utility</a:t>
            </a:r>
          </a:p>
          <a:p>
            <a:pPr lvl="1"/>
            <a:r>
              <a:rPr lang="en-US" sz="2200" dirty="0" smtClean="0"/>
              <a:t>The utility will only aggregate data from consenting tenants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11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261024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Requesting aggregated building-level data from a </a:t>
            </a:r>
            <a:r>
              <a:rPr lang="en-US" u="sng" dirty="0" smtClean="0"/>
              <a:t>non-regulated</a:t>
            </a:r>
            <a:r>
              <a:rPr lang="en-US" dirty="0" smtClean="0"/>
              <a:t> 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38779"/>
            <a:ext cx="10353762" cy="40587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the utility offers data aggregation,</a:t>
            </a:r>
          </a:p>
          <a:p>
            <a:pPr lvl="1"/>
            <a:r>
              <a:rPr lang="en-US" sz="2000" dirty="0" smtClean="0"/>
              <a:t>Then follow a process similar to the regulated utilities</a:t>
            </a:r>
          </a:p>
          <a:p>
            <a:r>
              <a:rPr lang="en-US" sz="2400" dirty="0" smtClean="0"/>
              <a:t>If the utility does not offer data aggregation,</a:t>
            </a:r>
          </a:p>
          <a:p>
            <a:pPr lvl="1"/>
            <a:r>
              <a:rPr lang="en-US" sz="2000" dirty="0" smtClean="0"/>
              <a:t>Download a consent letter from BPU’s benchmarking website</a:t>
            </a:r>
          </a:p>
          <a:p>
            <a:pPr lvl="1"/>
            <a:r>
              <a:rPr lang="en-US" sz="2000" dirty="0" smtClean="0"/>
              <a:t>Get consent from each tenant and return the consent letter to the utility</a:t>
            </a:r>
          </a:p>
          <a:p>
            <a:pPr lvl="1"/>
            <a:r>
              <a:rPr lang="en-US" sz="2000" dirty="0" smtClean="0"/>
              <a:t>The utility will send the individual customer’s data, but you will have to aggregate the data and upload it to Portfolio Manager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03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945" y="1640009"/>
            <a:ext cx="7547289" cy="1875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34" y="211998"/>
            <a:ext cx="10807128" cy="1326321"/>
          </a:xfrm>
        </p:spPr>
        <p:txBody>
          <a:bodyPr/>
          <a:lstStyle/>
          <a:p>
            <a:r>
              <a:rPr lang="en-US" sz="3200" dirty="0" smtClean="0"/>
              <a:t>Public </a:t>
            </a:r>
            <a:r>
              <a:rPr lang="en-US" sz="3200" dirty="0"/>
              <a:t>Reporting </a:t>
            </a:r>
            <a:r>
              <a:rPr lang="en-US" sz="3200" dirty="0" smtClean="0"/>
              <a:t>Format is TBD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537164" y="3506610"/>
            <a:ext cx="350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</a:t>
            </a:r>
            <a:r>
              <a:rPr lang="en-US" dirty="0" smtClean="0"/>
              <a:t>Database</a:t>
            </a:r>
          </a:p>
          <a:p>
            <a:r>
              <a:rPr lang="en-US" dirty="0" smtClean="0"/>
              <a:t>(</a:t>
            </a:r>
            <a:r>
              <a:rPr lang="en-US" dirty="0"/>
              <a:t>e.g., Boston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76" y="1324513"/>
            <a:ext cx="3133972" cy="40096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5744" y="5334153"/>
            <a:ext cx="317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 Impact </a:t>
            </a:r>
            <a:r>
              <a:rPr lang="en-US" dirty="0" smtClean="0"/>
              <a:t>Report</a:t>
            </a:r>
          </a:p>
          <a:p>
            <a:r>
              <a:rPr lang="en-US" dirty="0" smtClean="0"/>
              <a:t>(e.g., Chicago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7633" y="2521945"/>
            <a:ext cx="3685611" cy="3319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22013" y="5841436"/>
            <a:ext cx="350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Searchable Map </a:t>
            </a:r>
          </a:p>
          <a:p>
            <a:r>
              <a:rPr lang="en-US" dirty="0" smtClean="0"/>
              <a:t>(</a:t>
            </a:r>
            <a:r>
              <a:rPr lang="en-US" dirty="0"/>
              <a:t>e.g., </a:t>
            </a:r>
            <a:r>
              <a:rPr lang="en-US" dirty="0" smtClean="0"/>
              <a:t>Seattle)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079538"/>
              </p:ext>
            </p:extLst>
          </p:nvPr>
        </p:nvGraphicFramePr>
        <p:xfrm>
          <a:off x="914400" y="1681163"/>
          <a:ext cx="10353675" cy="411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87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more at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njcleanenergy.com/commercial-industrial/programs/cea-benchmarking</a:t>
            </a:r>
            <a:r>
              <a:rPr lang="en-US" dirty="0" smtClean="0"/>
              <a:t> </a:t>
            </a:r>
          </a:p>
          <a:p>
            <a:r>
              <a:rPr lang="en-US" smtClean="0"/>
              <a:t>benchmarking@bpu.nj.gov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09" y="208722"/>
            <a:ext cx="10353761" cy="1326321"/>
          </a:xfrm>
        </p:spPr>
        <p:txBody>
          <a:bodyPr/>
          <a:lstStyle/>
          <a:p>
            <a:r>
              <a:rPr lang="en-US" dirty="0"/>
              <a:t>Guiding </a:t>
            </a:r>
            <a:r>
              <a:rPr lang="en-US" dirty="0" smtClean="0"/>
              <a:t>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76" y="1403802"/>
            <a:ext cx="11433391" cy="4486939"/>
          </a:xfrm>
        </p:spPr>
        <p:txBody>
          <a:bodyPr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Clean Energy Act</a:t>
            </a:r>
          </a:p>
          <a:p>
            <a:pPr marL="450000" lvl="1" indent="0">
              <a:buNone/>
            </a:pPr>
            <a:r>
              <a:rPr lang="en-US" sz="2800" dirty="0" smtClean="0">
                <a:ea typeface="+mn-lt"/>
                <a:cs typeface="+mn-lt"/>
              </a:rPr>
              <a:t>“</a:t>
            </a:r>
            <a:r>
              <a:rPr lang="en-US" sz="2800" dirty="0"/>
              <a:t>No later than five years after the date of enactment of P.L.2018, c.17 (C.48:3-87.8 et al.) [by May 23, 2023], the board shall require the owner or operator of each commercial building over 25,000 square feet in the State to benchmark energy and water use for the prior calendar year [2022] using the United States Environmental Protection Agency’s Portfolio Manager tool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73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What is Benchmarking</a:t>
            </a:r>
            <a:r>
              <a:rPr lang="en-US" dirty="0" smtClean="0">
                <a:effectLst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first step to saving energy at your building is to benchmark — that is, to measure and compare your building’s energy to similar buildings, past consumption, or a reference performance level.</a:t>
            </a:r>
          </a:p>
          <a:p>
            <a:pPr fontAlgn="base"/>
            <a:r>
              <a:rPr lang="en-US" sz="2400" dirty="0">
                <a:effectLst/>
              </a:rPr>
              <a:t>Benchmarking turns the information on your utility bill into knowledge you can act 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79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Benchmarking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43740"/>
            <a:ext cx="9905999" cy="4047461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US" sz="2400" dirty="0">
                <a:effectLst/>
              </a:rPr>
              <a:t>Benchmark more than energy (such as water use, waste and materials, and greenhouse gas emissions)</a:t>
            </a:r>
          </a:p>
          <a:p>
            <a:pPr fontAlgn="base"/>
            <a:r>
              <a:rPr lang="en-US" sz="2400" dirty="0" smtClean="0">
                <a:effectLst/>
              </a:rPr>
              <a:t>Identify </a:t>
            </a:r>
            <a:r>
              <a:rPr lang="en-US" sz="2400" dirty="0">
                <a:effectLst/>
              </a:rPr>
              <a:t>underperforming buildings to target for efficiency </a:t>
            </a:r>
            <a:r>
              <a:rPr lang="en-US" sz="2400" dirty="0" smtClean="0">
                <a:effectLst/>
              </a:rPr>
              <a:t>improvements</a:t>
            </a:r>
            <a:endParaRPr lang="en-US" sz="2400" dirty="0">
              <a:effectLst/>
            </a:endParaRPr>
          </a:p>
          <a:p>
            <a:pPr lvl="1" fontAlgn="base"/>
            <a:r>
              <a:rPr lang="en-US" sz="2200" dirty="0" smtClean="0">
                <a:effectLst/>
              </a:rPr>
              <a:t>Identify </a:t>
            </a:r>
            <a:r>
              <a:rPr lang="en-US" sz="2200" dirty="0">
                <a:effectLst/>
              </a:rPr>
              <a:t>best practices from efficient </a:t>
            </a:r>
            <a:r>
              <a:rPr lang="en-US" sz="2200" dirty="0" smtClean="0">
                <a:effectLst/>
              </a:rPr>
              <a:t>buildings</a:t>
            </a:r>
            <a:r>
              <a:rPr lang="en-US" sz="2200" dirty="0">
                <a:effectLst/>
              </a:rPr>
              <a:t> </a:t>
            </a:r>
          </a:p>
          <a:p>
            <a:pPr lvl="1" fontAlgn="base"/>
            <a:r>
              <a:rPr lang="en-US" sz="2200" dirty="0">
                <a:effectLst/>
              </a:rPr>
              <a:t>Implement a comprehensive management program</a:t>
            </a:r>
          </a:p>
          <a:p>
            <a:pPr lvl="1" fontAlgn="base"/>
            <a:r>
              <a:rPr lang="en-US" sz="2200" dirty="0" smtClean="0">
                <a:effectLst/>
              </a:rPr>
              <a:t>Set </a:t>
            </a:r>
            <a:r>
              <a:rPr lang="en-US" sz="2200" dirty="0">
                <a:effectLst/>
              </a:rPr>
              <a:t>investment </a:t>
            </a:r>
            <a:r>
              <a:rPr lang="en-US" sz="2200" dirty="0" smtClean="0">
                <a:effectLst/>
              </a:rPr>
              <a:t>priorities</a:t>
            </a:r>
            <a:endParaRPr lang="en-US" sz="2200" dirty="0">
              <a:effectLst/>
            </a:endParaRPr>
          </a:p>
          <a:p>
            <a:pPr fontAlgn="base"/>
            <a:r>
              <a:rPr lang="en-US" sz="2400" dirty="0" smtClean="0">
                <a:effectLst/>
              </a:rPr>
              <a:t>Share </a:t>
            </a:r>
            <a:r>
              <a:rPr lang="en-US" sz="2400" dirty="0">
                <a:effectLst/>
              </a:rPr>
              <a:t>and report </a:t>
            </a:r>
            <a:r>
              <a:rPr lang="en-US" sz="2400" dirty="0" smtClean="0">
                <a:effectLst/>
              </a:rPr>
              <a:t>performance</a:t>
            </a:r>
            <a:r>
              <a:rPr lang="en-US" sz="2400" dirty="0">
                <a:effectLst/>
              </a:rPr>
              <a:t> </a:t>
            </a:r>
          </a:p>
          <a:p>
            <a:pPr lvl="1" fontAlgn="base"/>
            <a:r>
              <a:rPr lang="en-US" sz="2200" dirty="0">
                <a:effectLst/>
              </a:rPr>
              <a:t>Earn </a:t>
            </a:r>
            <a:r>
              <a:rPr lang="en-US" sz="2200" dirty="0" smtClean="0">
                <a:effectLst/>
              </a:rPr>
              <a:t>recognition</a:t>
            </a:r>
            <a:r>
              <a:rPr lang="en-US" sz="2200" dirty="0">
                <a:effectLst/>
              </a:rPr>
              <a:t> </a:t>
            </a:r>
            <a:r>
              <a:rPr lang="en-US" sz="2200" dirty="0" smtClean="0">
                <a:effectLst/>
              </a:rPr>
              <a:t>with Energy Star Certification</a:t>
            </a:r>
          </a:p>
          <a:p>
            <a:pPr fontAlgn="base"/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32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8" y="464572"/>
            <a:ext cx="3906078" cy="147857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What is Energy Star Portfolio Manager</a:t>
            </a:r>
            <a:r>
              <a:rPr lang="en-US" sz="3600" dirty="0"/>
              <a:t>?</a:t>
            </a:r>
            <a:endParaRPr lang="en-US" sz="3600" b="0" dirty="0"/>
          </a:p>
        </p:txBody>
      </p:sp>
      <p:pic>
        <p:nvPicPr>
          <p:cNvPr id="1028" name="Picture 4" descr="ENERGY STAR - kW Engin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32" y="129209"/>
            <a:ext cx="7337379" cy="66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3738" y="2792128"/>
            <a:ext cx="3221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Input</a:t>
            </a:r>
            <a:r>
              <a:rPr lang="en-US" sz="2000" dirty="0" smtClean="0"/>
              <a:t> </a:t>
            </a:r>
            <a:r>
              <a:rPr lang="en-US" sz="2000" dirty="0"/>
              <a:t>building characteristics and monthly energy &amp; water use</a:t>
            </a:r>
          </a:p>
        </p:txBody>
      </p:sp>
    </p:spTree>
    <p:extLst>
      <p:ext uri="{BB962C8B-B14F-4D97-AF65-F5344CB8AC3E}">
        <p14:creationId xmlns:p14="http://schemas.microsoft.com/office/powerpoint/2010/main" val="16460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39" y="186273"/>
            <a:ext cx="3091322" cy="259668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What is Energy Star Portfolio Manager</a:t>
            </a:r>
            <a:r>
              <a:rPr lang="en-US" dirty="0"/>
              <a:t>?</a:t>
            </a:r>
            <a:endParaRPr lang="en-US" b="0" dirty="0"/>
          </a:p>
        </p:txBody>
      </p:sp>
      <p:pic>
        <p:nvPicPr>
          <p:cNvPr id="1030" name="Picture 6" descr="Track energy use with the Energy Star Portfolio Manag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288" y="298175"/>
            <a:ext cx="8104517" cy="625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6339" y="3113516"/>
            <a:ext cx="2822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Output</a:t>
            </a:r>
            <a:r>
              <a:rPr lang="en-US" sz="2000" dirty="0"/>
              <a:t> Report shows benchmarks against EPA’s national database of buildings</a:t>
            </a:r>
          </a:p>
        </p:txBody>
      </p:sp>
    </p:spTree>
    <p:extLst>
      <p:ext uri="{BB962C8B-B14F-4D97-AF65-F5344CB8AC3E}">
        <p14:creationId xmlns:p14="http://schemas.microsoft.com/office/powerpoint/2010/main" val="11913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Benchmark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028846"/>
              </p:ext>
            </p:extLst>
          </p:nvPr>
        </p:nvGraphicFramePr>
        <p:xfrm>
          <a:off x="914400" y="1681163"/>
          <a:ext cx="10353675" cy="47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2466" y="6420902"/>
            <a:ext cx="9817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UBID is a building identification standard developed by US-DOE that </a:t>
            </a:r>
            <a:r>
              <a:rPr lang="en-US" sz="1200" dirty="0" smtClean="0"/>
              <a:t>is based </a:t>
            </a:r>
            <a:r>
              <a:rPr lang="en-US" sz="1200" dirty="0"/>
              <a:t>latitude, longitude, and building footprint.</a:t>
            </a:r>
          </a:p>
        </p:txBody>
      </p:sp>
    </p:spTree>
    <p:extLst>
      <p:ext uri="{BB962C8B-B14F-4D97-AF65-F5344CB8AC3E}">
        <p14:creationId xmlns:p14="http://schemas.microsoft.com/office/powerpoint/2010/main" val="29471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may request an exemption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u="sng" dirty="0">
                <a:effectLst/>
              </a:rPr>
              <a:t>Demolition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– Demolished or soon-to-be demolished buildings</a:t>
            </a:r>
            <a:endParaRPr lang="en-US" sz="2400" dirty="0">
              <a:effectLst/>
            </a:endParaRPr>
          </a:p>
          <a:p>
            <a:pPr lvl="0"/>
            <a:r>
              <a:rPr lang="en-US" sz="2400" b="1" u="sng" dirty="0">
                <a:effectLst/>
              </a:rPr>
              <a:t>Unoccupied</a:t>
            </a:r>
            <a:r>
              <a:rPr lang="en-US" sz="2400" dirty="0">
                <a:effectLst/>
              </a:rPr>
              <a:t> – </a:t>
            </a:r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effectLst/>
              </a:rPr>
              <a:t>building is unoccupied for a full year (365 days</a:t>
            </a:r>
            <a:r>
              <a:rPr lang="en-US" sz="2400" dirty="0" smtClean="0">
                <a:effectLst/>
              </a:rPr>
              <a:t>)</a:t>
            </a:r>
            <a:endParaRPr lang="en-US" sz="2400" dirty="0">
              <a:effectLst/>
            </a:endParaRPr>
          </a:p>
          <a:p>
            <a:pPr lvl="0"/>
            <a:r>
              <a:rPr lang="en-US" sz="2400" b="1" u="sng" dirty="0">
                <a:effectLst/>
              </a:rPr>
              <a:t>Foreclosure or Bankruptcy</a:t>
            </a:r>
            <a:r>
              <a:rPr lang="en-US" sz="2400" b="1" dirty="0">
                <a:effectLst/>
              </a:rPr>
              <a:t> </a:t>
            </a:r>
            <a:r>
              <a:rPr lang="en-US" sz="2400" dirty="0">
                <a:effectLst/>
              </a:rPr>
              <a:t>– </a:t>
            </a:r>
            <a:r>
              <a:rPr lang="en-US" sz="2400" dirty="0" smtClean="0">
                <a:effectLst/>
              </a:rPr>
              <a:t>An </a:t>
            </a:r>
            <a:r>
              <a:rPr lang="en-US" sz="2400" dirty="0">
                <a:effectLst/>
              </a:rPr>
              <a:t>action for foreclosure or bankruptcy has been filed during a particular reporting </a:t>
            </a:r>
            <a:r>
              <a:rPr lang="en-US" sz="2400" dirty="0" smtClean="0">
                <a:effectLst/>
              </a:rPr>
              <a:t>year</a:t>
            </a:r>
            <a:endParaRPr lang="en-US" sz="2400" dirty="0">
              <a:effectLst/>
            </a:endParaRPr>
          </a:p>
          <a:p>
            <a:pPr lvl="0"/>
            <a:r>
              <a:rPr lang="en-US" sz="2400" b="1" u="sng" dirty="0">
                <a:effectLst/>
              </a:rPr>
              <a:t>Other Conditions</a:t>
            </a:r>
            <a:r>
              <a:rPr lang="en-US" sz="2400" b="1" dirty="0">
                <a:effectLst/>
              </a:rPr>
              <a:t> </a:t>
            </a:r>
            <a:r>
              <a:rPr lang="en-US" sz="2400" dirty="0">
                <a:effectLst/>
              </a:rPr>
              <a:t>– Certain other situations for good cause may be exempted (e.g., </a:t>
            </a:r>
            <a:r>
              <a:rPr lang="en-US" sz="2400" dirty="0" smtClean="0">
                <a:effectLst/>
              </a:rPr>
              <a:t>inaccuracy </a:t>
            </a:r>
            <a:r>
              <a:rPr lang="en-US" sz="2400" dirty="0">
                <a:effectLst/>
              </a:rPr>
              <a:t>in the Covered Buildings </a:t>
            </a:r>
            <a:r>
              <a:rPr lang="en-US" sz="2400" dirty="0" smtClean="0">
                <a:effectLst/>
              </a:rPr>
              <a:t>list)</a:t>
            </a:r>
            <a:endParaRPr lang="en-US" sz="2400" dirty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53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342985"/>
              </p:ext>
            </p:extLst>
          </p:nvPr>
        </p:nvGraphicFramePr>
        <p:xfrm>
          <a:off x="839965" y="134018"/>
          <a:ext cx="10590036" cy="616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261024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Requesting aggregated building-level data from a </a:t>
            </a:r>
            <a:r>
              <a:rPr lang="en-US" u="sng" dirty="0" smtClean="0"/>
              <a:t>regulated</a:t>
            </a:r>
            <a:r>
              <a:rPr lang="en-US" dirty="0" smtClean="0"/>
              <a:t> utility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3795" y="5791200"/>
            <a:ext cx="1082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Depending on the utility, the data is sent directly to your Portfolio Manager account or to you on a spreadsheet, which you then upload to Portfolio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PU Theme">
  <a:themeElements>
    <a:clrScheme name="Custom 4">
      <a:dk1>
        <a:srgbClr val="003399"/>
      </a:dk1>
      <a:lt1>
        <a:sysClr val="window" lastClr="FFFFFF"/>
      </a:lt1>
      <a:dk2>
        <a:srgbClr val="085AFB"/>
      </a:dk2>
      <a:lt2>
        <a:srgbClr val="B2C1E0"/>
      </a:lt2>
      <a:accent1>
        <a:srgbClr val="C5E1FE"/>
      </a:accent1>
      <a:accent2>
        <a:srgbClr val="F8EF92"/>
      </a:accent2>
      <a:accent3>
        <a:srgbClr val="003399"/>
      </a:accent3>
      <a:accent4>
        <a:srgbClr val="003399"/>
      </a:accent4>
      <a:accent5>
        <a:srgbClr val="B2C1E0"/>
      </a:accent5>
      <a:accent6>
        <a:srgbClr val="F8EF92"/>
      </a:accent6>
      <a:hlink>
        <a:srgbClr val="FBF7C8"/>
      </a:hlink>
      <a:folHlink>
        <a:srgbClr val="FDFBE9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U Theme" id="{0EE676E3-1033-4088-BFA1-FBC503364032}" vid="{9D4D9B2C-EF7F-4A1B-ADB5-E54C9C2A94B9}"/>
    </a:ext>
  </a:extLst>
</a:theme>
</file>

<file path=ppt/theme/theme10.xml><?xml version="1.0" encoding="utf-8"?>
<a:theme xmlns:a="http://schemas.openxmlformats.org/drawingml/2006/main" name="5_Office Theme">
  <a:themeElements>
    <a:clrScheme name="Custom 4">
      <a:dk1>
        <a:srgbClr val="003399"/>
      </a:dk1>
      <a:lt1>
        <a:sysClr val="window" lastClr="FFFFFF"/>
      </a:lt1>
      <a:dk2>
        <a:srgbClr val="085AFB"/>
      </a:dk2>
      <a:lt2>
        <a:srgbClr val="B2C1E0"/>
      </a:lt2>
      <a:accent1>
        <a:srgbClr val="C5E1FE"/>
      </a:accent1>
      <a:accent2>
        <a:srgbClr val="F8EF92"/>
      </a:accent2>
      <a:accent3>
        <a:srgbClr val="003399"/>
      </a:accent3>
      <a:accent4>
        <a:srgbClr val="003399"/>
      </a:accent4>
      <a:accent5>
        <a:srgbClr val="B2C1E0"/>
      </a:accent5>
      <a:accent6>
        <a:srgbClr val="F8EF92"/>
      </a:accent6>
      <a:hlink>
        <a:srgbClr val="FBF7C8"/>
      </a:hlink>
      <a:folHlink>
        <a:srgbClr val="FDFBE9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ffice Theme">
  <a:themeElements>
    <a:clrScheme name="Custom 4">
      <a:dk1>
        <a:srgbClr val="003399"/>
      </a:dk1>
      <a:lt1>
        <a:sysClr val="window" lastClr="FFFFFF"/>
      </a:lt1>
      <a:dk2>
        <a:srgbClr val="085AFB"/>
      </a:dk2>
      <a:lt2>
        <a:srgbClr val="B2C1E0"/>
      </a:lt2>
      <a:accent1>
        <a:srgbClr val="C5E1FE"/>
      </a:accent1>
      <a:accent2>
        <a:srgbClr val="F8EF92"/>
      </a:accent2>
      <a:accent3>
        <a:srgbClr val="003399"/>
      </a:accent3>
      <a:accent4>
        <a:srgbClr val="003399"/>
      </a:accent4>
      <a:accent5>
        <a:srgbClr val="B2C1E0"/>
      </a:accent5>
      <a:accent6>
        <a:srgbClr val="F8EF92"/>
      </a:accent6>
      <a:hlink>
        <a:srgbClr val="FBF7C8"/>
      </a:hlink>
      <a:folHlink>
        <a:srgbClr val="FDFBE9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">
      <a:dk1>
        <a:srgbClr val="003399"/>
      </a:dk1>
      <a:lt1>
        <a:sysClr val="window" lastClr="FFFFFF"/>
      </a:lt1>
      <a:dk2>
        <a:srgbClr val="085AFB"/>
      </a:dk2>
      <a:lt2>
        <a:srgbClr val="B2C1E0"/>
      </a:lt2>
      <a:accent1>
        <a:srgbClr val="C5E1FE"/>
      </a:accent1>
      <a:accent2>
        <a:srgbClr val="F8EF92"/>
      </a:accent2>
      <a:accent3>
        <a:srgbClr val="003399"/>
      </a:accent3>
      <a:accent4>
        <a:srgbClr val="003399"/>
      </a:accent4>
      <a:accent5>
        <a:srgbClr val="B2C1E0"/>
      </a:accent5>
      <a:accent6>
        <a:srgbClr val="F8EF92"/>
      </a:accent6>
      <a:hlink>
        <a:srgbClr val="FBF7C8"/>
      </a:hlink>
      <a:folHlink>
        <a:srgbClr val="FDFBE9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4">
      <a:dk1>
        <a:srgbClr val="003399"/>
      </a:dk1>
      <a:lt1>
        <a:sysClr val="window" lastClr="FFFFFF"/>
      </a:lt1>
      <a:dk2>
        <a:srgbClr val="085AFB"/>
      </a:dk2>
      <a:lt2>
        <a:srgbClr val="B2C1E0"/>
      </a:lt2>
      <a:accent1>
        <a:srgbClr val="C5E1FE"/>
      </a:accent1>
      <a:accent2>
        <a:srgbClr val="F8EF92"/>
      </a:accent2>
      <a:accent3>
        <a:srgbClr val="003399"/>
      </a:accent3>
      <a:accent4>
        <a:srgbClr val="003399"/>
      </a:accent4>
      <a:accent5>
        <a:srgbClr val="B2C1E0"/>
      </a:accent5>
      <a:accent6>
        <a:srgbClr val="F8EF92"/>
      </a:accent6>
      <a:hlink>
        <a:srgbClr val="FBF7C8"/>
      </a:hlink>
      <a:folHlink>
        <a:srgbClr val="FDFBE9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PU Theme">
  <a:themeElements>
    <a:clrScheme name="Custom 4">
      <a:dk1>
        <a:srgbClr val="003399"/>
      </a:dk1>
      <a:lt1>
        <a:sysClr val="window" lastClr="FFFFFF"/>
      </a:lt1>
      <a:dk2>
        <a:srgbClr val="085AFB"/>
      </a:dk2>
      <a:lt2>
        <a:srgbClr val="B2C1E0"/>
      </a:lt2>
      <a:accent1>
        <a:srgbClr val="C5E1FE"/>
      </a:accent1>
      <a:accent2>
        <a:srgbClr val="F8EF92"/>
      </a:accent2>
      <a:accent3>
        <a:srgbClr val="003399"/>
      </a:accent3>
      <a:accent4>
        <a:srgbClr val="003399"/>
      </a:accent4>
      <a:accent5>
        <a:srgbClr val="B2C1E0"/>
      </a:accent5>
      <a:accent6>
        <a:srgbClr val="F8EF92"/>
      </a:accent6>
      <a:hlink>
        <a:srgbClr val="FBF7C8"/>
      </a:hlink>
      <a:folHlink>
        <a:srgbClr val="FDFBE9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U Theme" id="{0EE676E3-1033-4088-BFA1-FBC503364032}" vid="{9D4D9B2C-EF7F-4A1B-ADB5-E54C9C2A94B9}"/>
    </a:ext>
  </a:extLst>
</a:theme>
</file>

<file path=ppt/theme/theme6.xml><?xml version="1.0" encoding="utf-8"?>
<a:theme xmlns:a="http://schemas.openxmlformats.org/drawingml/2006/main" name="3_Office Theme">
  <a:themeElements>
    <a:clrScheme name="Custom 4">
      <a:dk1>
        <a:srgbClr val="003399"/>
      </a:dk1>
      <a:lt1>
        <a:sysClr val="window" lastClr="FFFFFF"/>
      </a:lt1>
      <a:dk2>
        <a:srgbClr val="085AFB"/>
      </a:dk2>
      <a:lt2>
        <a:srgbClr val="B2C1E0"/>
      </a:lt2>
      <a:accent1>
        <a:srgbClr val="C5E1FE"/>
      </a:accent1>
      <a:accent2>
        <a:srgbClr val="F8EF92"/>
      </a:accent2>
      <a:accent3>
        <a:srgbClr val="003399"/>
      </a:accent3>
      <a:accent4>
        <a:srgbClr val="003399"/>
      </a:accent4>
      <a:accent5>
        <a:srgbClr val="B2C1E0"/>
      </a:accent5>
      <a:accent6>
        <a:srgbClr val="F8EF92"/>
      </a:accent6>
      <a:hlink>
        <a:srgbClr val="FBF7C8"/>
      </a:hlink>
      <a:folHlink>
        <a:srgbClr val="FDFBE9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Custom 4">
      <a:dk1>
        <a:srgbClr val="003399"/>
      </a:dk1>
      <a:lt1>
        <a:sysClr val="window" lastClr="FFFFFF"/>
      </a:lt1>
      <a:dk2>
        <a:srgbClr val="085AFB"/>
      </a:dk2>
      <a:lt2>
        <a:srgbClr val="B2C1E0"/>
      </a:lt2>
      <a:accent1>
        <a:srgbClr val="C5E1FE"/>
      </a:accent1>
      <a:accent2>
        <a:srgbClr val="F8EF92"/>
      </a:accent2>
      <a:accent3>
        <a:srgbClr val="003399"/>
      </a:accent3>
      <a:accent4>
        <a:srgbClr val="003399"/>
      </a:accent4>
      <a:accent5>
        <a:srgbClr val="B2C1E0"/>
      </a:accent5>
      <a:accent6>
        <a:srgbClr val="F8EF92"/>
      </a:accent6>
      <a:hlink>
        <a:srgbClr val="FBF7C8"/>
      </a:hlink>
      <a:folHlink>
        <a:srgbClr val="FDFBE9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BPU Theme">
  <a:themeElements>
    <a:clrScheme name="Custom 4">
      <a:dk1>
        <a:srgbClr val="003399"/>
      </a:dk1>
      <a:lt1>
        <a:sysClr val="window" lastClr="FFFFFF"/>
      </a:lt1>
      <a:dk2>
        <a:srgbClr val="085AFB"/>
      </a:dk2>
      <a:lt2>
        <a:srgbClr val="B2C1E0"/>
      </a:lt2>
      <a:accent1>
        <a:srgbClr val="C5E1FE"/>
      </a:accent1>
      <a:accent2>
        <a:srgbClr val="F8EF92"/>
      </a:accent2>
      <a:accent3>
        <a:srgbClr val="003399"/>
      </a:accent3>
      <a:accent4>
        <a:srgbClr val="003399"/>
      </a:accent4>
      <a:accent5>
        <a:srgbClr val="B2C1E0"/>
      </a:accent5>
      <a:accent6>
        <a:srgbClr val="F8EF92"/>
      </a:accent6>
      <a:hlink>
        <a:srgbClr val="FBF7C8"/>
      </a:hlink>
      <a:folHlink>
        <a:srgbClr val="FDFBE9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U Theme" id="{0EE676E3-1033-4088-BFA1-FBC503364032}" vid="{9D4D9B2C-EF7F-4A1B-ADB5-E54C9C2A94B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dcd7ac-5837-458b-b479-b2429641712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CA724B3DBDC4895CA529372ACC4EA" ma:contentTypeVersion="15" ma:contentTypeDescription="Create a new document." ma:contentTypeScope="" ma:versionID="2acc8a419320f99edf4c5e4789b7417a">
  <xsd:schema xmlns:xsd="http://www.w3.org/2001/XMLSchema" xmlns:xs="http://www.w3.org/2001/XMLSchema" xmlns:p="http://schemas.microsoft.com/office/2006/metadata/properties" xmlns:ns3="60625c03-4bfb-4fbb-a268-418e163bbee2" xmlns:ns4="81dcd7ac-5837-458b-b479-b2429641712e" targetNamespace="http://schemas.microsoft.com/office/2006/metadata/properties" ma:root="true" ma:fieldsID="a1e34ed001bbc673961a074aa18bcd5a" ns3:_="" ns4:_="">
    <xsd:import namespace="60625c03-4bfb-4fbb-a268-418e163bbee2"/>
    <xsd:import namespace="81dcd7ac-5837-458b-b479-b2429641712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25c03-4bfb-4fbb-a268-418e163bbe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cd7ac-5837-458b-b479-b24296417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D3F1BD-98F6-4278-8168-470532D93956}">
  <ds:schemaRefs>
    <ds:schemaRef ds:uri="http://www.w3.org/XML/1998/namespace"/>
    <ds:schemaRef ds:uri="http://purl.org/dc/elements/1.1/"/>
    <ds:schemaRef ds:uri="http://purl.org/dc/dcmitype/"/>
    <ds:schemaRef ds:uri="81dcd7ac-5837-458b-b479-b2429641712e"/>
    <ds:schemaRef ds:uri="http://schemas.microsoft.com/office/2006/documentManagement/types"/>
    <ds:schemaRef ds:uri="http://schemas.microsoft.com/office/2006/metadata/properties"/>
    <ds:schemaRef ds:uri="60625c03-4bfb-4fbb-a268-418e163bbee2"/>
    <ds:schemaRef ds:uri="http://purl.org/dc/terms/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165CEA-36A5-4E29-A049-0EB363B08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14A973-FB2F-43C8-8FA9-694D943DFC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625c03-4bfb-4fbb-a268-418e163bbee2"/>
    <ds:schemaRef ds:uri="81dcd7ac-5837-458b-b479-b242964171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BPU Theme</Template>
  <TotalTime>7673</TotalTime>
  <Words>749</Words>
  <Application>Microsoft Office PowerPoint</Application>
  <PresentationFormat>Widescreen</PresentationFormat>
  <Paragraphs>94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14</vt:i4>
      </vt:variant>
    </vt:vector>
  </HeadingPairs>
  <TitlesOfParts>
    <vt:vector size="35" baseType="lpstr">
      <vt:lpstr>Arial (body)</vt:lpstr>
      <vt:lpstr>Arial</vt:lpstr>
      <vt:lpstr>Arial Black</vt:lpstr>
      <vt:lpstr>Calibri</vt:lpstr>
      <vt:lpstr>Calisto MT</vt:lpstr>
      <vt:lpstr>Trebuchet MS</vt:lpstr>
      <vt:lpstr>Wingdings</vt:lpstr>
      <vt:lpstr>Wingdings 2</vt:lpstr>
      <vt:lpstr>BPU Theme</vt:lpstr>
      <vt:lpstr>1_Office Theme</vt:lpstr>
      <vt:lpstr>2_Office Theme</vt:lpstr>
      <vt:lpstr>Custom Design</vt:lpstr>
      <vt:lpstr>1_BPU Theme</vt:lpstr>
      <vt:lpstr>3_Office Theme</vt:lpstr>
      <vt:lpstr>4_Office Theme</vt:lpstr>
      <vt:lpstr>1_Custom Design</vt:lpstr>
      <vt:lpstr>2_BPU Theme</vt:lpstr>
      <vt:lpstr>5_Office Theme</vt:lpstr>
      <vt:lpstr>6_Office Theme</vt:lpstr>
      <vt:lpstr>2_Custom Design</vt:lpstr>
      <vt:lpstr>Slate</vt:lpstr>
      <vt:lpstr>NJ Energy and Water Benchmarking  </vt:lpstr>
      <vt:lpstr>Guiding Authority</vt:lpstr>
      <vt:lpstr>What is Benchmarking?</vt:lpstr>
      <vt:lpstr>Benefits of Benchmarking</vt:lpstr>
      <vt:lpstr>What is Energy Star Portfolio Manager?</vt:lpstr>
      <vt:lpstr>What is Energy Star Portfolio Manager?</vt:lpstr>
      <vt:lpstr>How to Benchmark</vt:lpstr>
      <vt:lpstr>You may request an exemption</vt:lpstr>
      <vt:lpstr>Requesting aggregated building-level data from a regulated utility</vt:lpstr>
      <vt:lpstr>Consumer Protection aka 4/50 Rule</vt:lpstr>
      <vt:lpstr>Requesting aggregated building-level data from a non-regulated utility</vt:lpstr>
      <vt:lpstr>Public Reporting Format is TBD</vt:lpstr>
      <vt:lpstr>Timeline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</dc:title>
  <dc:creator>Chao, Philip [BPU]</dc:creator>
  <cp:lastModifiedBy>Chao, Philip [BPU]</cp:lastModifiedBy>
  <cp:revision>536</cp:revision>
  <dcterms:created xsi:type="dcterms:W3CDTF">2021-08-10T14:04:37Z</dcterms:created>
  <dcterms:modified xsi:type="dcterms:W3CDTF">2023-03-08T02:12:47Z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0x010100883CA724B3DBDC4895CA529372ACC4EA</vt:lpwstr>
  </property>
</Properties>
</file>